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9" r:id="rId5"/>
    <p:sldId id="260" r:id="rId6"/>
    <p:sldId id="259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1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3809DA-EC6B-ECA9-C8C2-40972086E5E8}" v="107" dt="2025-08-13T08:49:56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A46ADA-AEFA-2B45-C4DD-AE5B5119A70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chemeClr val="accent3"/>
              </a:gs>
              <a:gs pos="1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93011" y="4182412"/>
            <a:ext cx="9144000" cy="4324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Date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C4E3ECF-A1CE-0CD1-5EC2-E2919426B8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3011" y="1723534"/>
            <a:ext cx="9144000" cy="800101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Title in Georgia bold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61B7408-4795-D7DF-A95E-3914400DE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3011" y="2550105"/>
            <a:ext cx="9144000" cy="800101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4800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Sub-title in Georgia regular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A0082E-3893-8AB2-AC51-B183AA658BD0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9900000" y="5040000"/>
            <a:ext cx="1734951" cy="11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2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99FF1D-63B1-E21D-5621-3414E46DE343}"/>
              </a:ext>
            </a:extLst>
          </p:cNvPr>
          <p:cNvCxnSpPr/>
          <p:nvPr userDrawn="1"/>
        </p:nvCxnSpPr>
        <p:spPr>
          <a:xfrm>
            <a:off x="679622" y="642554"/>
            <a:ext cx="10800000" cy="0"/>
          </a:xfrm>
          <a:prstGeom prst="line">
            <a:avLst/>
          </a:prstGeom>
          <a:ln>
            <a:solidFill>
              <a:srgbClr val="791957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7B48DE3-6B79-9A8B-7D60-C226F619132D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10440000" y="5580000"/>
            <a:ext cx="1187147" cy="792829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E8088D1-BA4A-E41F-52A2-7D25374440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3918" y="266705"/>
            <a:ext cx="10799999" cy="318703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rgbClr val="791957"/>
                </a:solidFill>
              </a:defRPr>
            </a:lvl1pPr>
            <a:lvl2pPr algn="r">
              <a:defRPr sz="1800">
                <a:solidFill>
                  <a:srgbClr val="791957"/>
                </a:solidFill>
              </a:defRPr>
            </a:lvl2pPr>
            <a:lvl3pPr algn="r">
              <a:defRPr sz="1800">
                <a:solidFill>
                  <a:srgbClr val="791957"/>
                </a:solidFill>
              </a:defRPr>
            </a:lvl3pPr>
            <a:lvl4pPr algn="r">
              <a:defRPr sz="1800">
                <a:solidFill>
                  <a:srgbClr val="791957"/>
                </a:solidFill>
              </a:defRPr>
            </a:lvl4pPr>
            <a:lvl5pPr algn="r">
              <a:defRPr sz="1800">
                <a:solidFill>
                  <a:srgbClr val="791957"/>
                </a:solidFill>
              </a:defRPr>
            </a:lvl5pPr>
          </a:lstStyle>
          <a:p>
            <a:pPr lvl="0"/>
            <a:r>
              <a:rPr lang="en-US"/>
              <a:t>CORPORATE ppt template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EBA424-7C56-2D16-D142-992FCFE596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9620" y="835210"/>
            <a:ext cx="10799999" cy="622114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791957"/>
                </a:solidFill>
                <a:latin typeface="Georgia" panose="02040502050405020303" pitchFamily="18" charset="0"/>
              </a:defRPr>
            </a:lvl1pPr>
            <a:lvl2pPr>
              <a:defRPr>
                <a:solidFill>
                  <a:srgbClr val="791957"/>
                </a:solidFill>
                <a:latin typeface="Georgia" panose="02040502050405020303" pitchFamily="18" charset="0"/>
              </a:defRPr>
            </a:lvl2pPr>
            <a:lvl3pPr>
              <a:defRPr>
                <a:solidFill>
                  <a:srgbClr val="791957"/>
                </a:solidFill>
                <a:latin typeface="Georgia" panose="02040502050405020303" pitchFamily="18" charset="0"/>
              </a:defRPr>
            </a:lvl3pPr>
            <a:lvl4pPr>
              <a:defRPr>
                <a:solidFill>
                  <a:srgbClr val="791957"/>
                </a:solidFill>
                <a:latin typeface="Georgia" panose="02040502050405020303" pitchFamily="18" charset="0"/>
              </a:defRPr>
            </a:lvl4pPr>
            <a:lvl5pPr>
              <a:defRPr>
                <a:solidFill>
                  <a:srgbClr val="791957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9AB4984-EB9C-A8FD-FD75-286C513BF7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19300" y="1955800"/>
            <a:ext cx="7696200" cy="3327400"/>
          </a:xfrm>
        </p:spPr>
        <p:txBody>
          <a:bodyPr>
            <a:normAutofit/>
          </a:bodyPr>
          <a:lstStyle>
            <a:lvl1pPr marL="533400" indent="-533400">
              <a:lnSpc>
                <a:spcPct val="150000"/>
              </a:lnSpc>
              <a:defRPr sz="3600">
                <a:solidFill>
                  <a:srgbClr val="791957"/>
                </a:solidFill>
              </a:defRPr>
            </a:lvl1pPr>
            <a:lvl2pPr>
              <a:defRPr sz="3600">
                <a:solidFill>
                  <a:srgbClr val="791957"/>
                </a:solidFill>
              </a:defRPr>
            </a:lvl2pPr>
            <a:lvl3pPr>
              <a:defRPr sz="3600">
                <a:solidFill>
                  <a:srgbClr val="791957"/>
                </a:solidFill>
              </a:defRPr>
            </a:lvl3pPr>
            <a:lvl4pPr>
              <a:defRPr sz="3600">
                <a:solidFill>
                  <a:srgbClr val="791957"/>
                </a:solidFill>
              </a:defRPr>
            </a:lvl4pPr>
            <a:lvl5pPr>
              <a:defRPr sz="3600">
                <a:solidFill>
                  <a:srgbClr val="791957"/>
                </a:solidFill>
              </a:defRPr>
            </a:lvl5pPr>
          </a:lstStyle>
          <a:p>
            <a:pPr lvl="0"/>
            <a:r>
              <a:rPr lang="en-US"/>
              <a:t>Bullet point list</a:t>
            </a:r>
          </a:p>
        </p:txBody>
      </p:sp>
    </p:spTree>
    <p:extLst>
      <p:ext uri="{BB962C8B-B14F-4D97-AF65-F5344CB8AC3E}">
        <p14:creationId xmlns:p14="http://schemas.microsoft.com/office/powerpoint/2010/main" val="3149339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DC672F-6B32-7235-526E-5ABF9BFA0ED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chemeClr val="accent3"/>
              </a:gs>
              <a:gs pos="1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99FF1D-63B1-E21D-5621-3414E46DE343}"/>
              </a:ext>
            </a:extLst>
          </p:cNvPr>
          <p:cNvCxnSpPr/>
          <p:nvPr userDrawn="1"/>
        </p:nvCxnSpPr>
        <p:spPr>
          <a:xfrm>
            <a:off x="679622" y="642554"/>
            <a:ext cx="10800000" cy="0"/>
          </a:xfrm>
          <a:prstGeom prst="line">
            <a:avLst/>
          </a:prstGeom>
          <a:ln>
            <a:solidFill>
              <a:srgbClr val="791957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89792F2-55A4-8428-BD73-EDD709D1FD7B}"/>
              </a:ext>
            </a:extLst>
          </p:cNvPr>
          <p:cNvCxnSpPr/>
          <p:nvPr userDrawn="1"/>
        </p:nvCxnSpPr>
        <p:spPr>
          <a:xfrm>
            <a:off x="696000" y="642554"/>
            <a:ext cx="108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9918E4D-E796-D1BF-7830-F1880717457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10440000" y="5580000"/>
            <a:ext cx="1187147" cy="797084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F0D38C-3CD0-CA4F-A103-2F319208BC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294" y="266258"/>
            <a:ext cx="10783622" cy="286091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 sz="1800">
                <a:solidFill>
                  <a:schemeClr val="bg1"/>
                </a:solidFill>
              </a:defRPr>
            </a:lvl2pPr>
            <a:lvl3pPr algn="r">
              <a:defRPr sz="1800">
                <a:solidFill>
                  <a:schemeClr val="bg1"/>
                </a:solidFill>
              </a:defRPr>
            </a:lvl3pPr>
            <a:lvl4pPr algn="r">
              <a:defRPr sz="1800">
                <a:solidFill>
                  <a:schemeClr val="bg1"/>
                </a:solidFill>
              </a:defRPr>
            </a:lvl4pPr>
            <a:lvl5pPr algn="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CORPORATE ppt template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C7EB6D-2595-8AEB-B210-FC55747600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6000" y="822965"/>
            <a:ext cx="10783622" cy="655316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4400" b="1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4400" b="1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4400" b="1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4400" b="1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Slide title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641D0E2-3B62-C90C-7885-37D19C082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19300" y="1955800"/>
            <a:ext cx="7759700" cy="3314700"/>
          </a:xfrm>
        </p:spPr>
        <p:txBody>
          <a:bodyPr>
            <a:normAutofit/>
          </a:bodyPr>
          <a:lstStyle>
            <a:lvl1pPr marL="533400" indent="-533400">
              <a:lnSpc>
                <a:spcPct val="150000"/>
              </a:lnSpc>
              <a:defRPr sz="3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3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3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3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Bullet point list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261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5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121B-A267-188F-9EED-B84E869A44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Georgia"/>
                <a:cs typeface="Arial"/>
              </a:rPr>
              <a:t>Our learning framework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6B103-6096-F599-1D39-5F4E742446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Ways of working in our learning organisation</a:t>
            </a:r>
          </a:p>
        </p:txBody>
      </p:sp>
    </p:spTree>
    <p:extLst>
      <p:ext uri="{BB962C8B-B14F-4D97-AF65-F5344CB8AC3E}">
        <p14:creationId xmlns:p14="http://schemas.microsoft.com/office/powerpoint/2010/main" val="53795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CC658F-C177-BF4A-6A79-63781F726A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BC8BD-1DBF-054D-76AD-0B4C43696C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5325" y="822325"/>
            <a:ext cx="10783888" cy="6556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7B81E-FD4E-9B31-C23D-8BD469F2FE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000" y="1955800"/>
            <a:ext cx="10847916" cy="3314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>
                <a:latin typeface="Arial"/>
                <a:cs typeface="Arial"/>
              </a:rPr>
              <a:t>As a council, w</a:t>
            </a:r>
            <a:r>
              <a:rPr lang="en-GB" sz="3600">
                <a:latin typeface="Arial"/>
                <a:cs typeface="Arial"/>
              </a:rPr>
              <a:t>e’re embedding </a:t>
            </a:r>
            <a:r>
              <a:rPr lang="en-GB">
                <a:latin typeface="Arial"/>
                <a:cs typeface="Arial"/>
              </a:rPr>
              <a:t>a learning framework to</a:t>
            </a:r>
            <a:r>
              <a:rPr lang="en-GB" sz="3600">
                <a:latin typeface="Arial"/>
                <a:cs typeface="Arial"/>
              </a:rPr>
              <a:t> support and demonstrate our journey to become a learning organisation.</a:t>
            </a: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518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A6FB79-3784-5646-CEDB-7F8FBDE1BC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5DB8D-1C48-21CE-3857-ED7A9A2411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2F2A35F-3F3D-7F35-AE52-120E56E9CB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761116"/>
            <a:ext cx="10357218" cy="92461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400"/>
              <a:t>As a council, we want to:</a:t>
            </a:r>
          </a:p>
          <a:p>
            <a:pPr marL="0" indent="0">
              <a:lnSpc>
                <a:spcPct val="110000"/>
              </a:lnSpc>
              <a:buNone/>
            </a:pPr>
            <a:endParaRPr lang="en-GB" sz="24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E958574-7896-56BC-7B8D-E04D035390E7}"/>
              </a:ext>
            </a:extLst>
          </p:cNvPr>
          <p:cNvGrpSpPr/>
          <p:nvPr/>
        </p:nvGrpSpPr>
        <p:grpSpPr>
          <a:xfrm>
            <a:off x="968378" y="2879611"/>
            <a:ext cx="10511241" cy="1920483"/>
            <a:chOff x="968378" y="2879611"/>
            <a:chExt cx="10511241" cy="1920483"/>
          </a:xfrm>
        </p:grpSpPr>
        <p:pic>
          <p:nvPicPr>
            <p:cNvPr id="4" name="Picture 3" descr="A person with their arms in the air with short lines radiating around their top half, above the words 'Be confident'">
              <a:extLst>
                <a:ext uri="{FF2B5EF4-FFF2-40B4-BE49-F238E27FC236}">
                  <a16:creationId xmlns:a16="http://schemas.microsoft.com/office/drawing/2014/main" id="{EADB612A-8667-B67C-2162-A1E330B2B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8718" y="2965755"/>
              <a:ext cx="1342316" cy="1665766"/>
            </a:xfrm>
            <a:prstGeom prst="rect">
              <a:avLst/>
            </a:prstGeom>
          </p:spPr>
        </p:pic>
        <p:pic>
          <p:nvPicPr>
            <p:cNvPr id="5" name="Picture 4" descr="A large central circle containing Brighton &amp; Hove's skyline, connected to four small circles containing people, above the words 'Be connected' ">
              <a:extLst>
                <a:ext uri="{FF2B5EF4-FFF2-40B4-BE49-F238E27FC236}">
                  <a16:creationId xmlns:a16="http://schemas.microsoft.com/office/drawing/2014/main" id="{49058484-27A8-00A5-2AEA-AE6D1F3E4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8378" y="3074920"/>
              <a:ext cx="1520213" cy="1556601"/>
            </a:xfrm>
            <a:prstGeom prst="rect">
              <a:avLst/>
            </a:prstGeom>
          </p:spPr>
        </p:pic>
        <p:pic>
          <p:nvPicPr>
            <p:cNvPr id="6" name="Picture 5" descr="A heart in the centre of 2 brackets covering 3 figures, one in a wheelchair and 2 standing up, above the words 'Be diverse and inclusive'">
              <a:extLst>
                <a:ext uri="{FF2B5EF4-FFF2-40B4-BE49-F238E27FC236}">
                  <a16:creationId xmlns:a16="http://schemas.microsoft.com/office/drawing/2014/main" id="{EC7150E0-D5BE-DC99-70A4-1E96F40D6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7914" y="2968049"/>
              <a:ext cx="1382747" cy="1807275"/>
            </a:xfrm>
            <a:prstGeom prst="rect">
              <a:avLst/>
            </a:prstGeom>
          </p:spPr>
        </p:pic>
        <p:pic>
          <p:nvPicPr>
            <p:cNvPr id="7" name="Picture 6" descr="A pair of hands holding a heart above the words 'Be healthy and psychologically safe'">
              <a:extLst>
                <a:ext uri="{FF2B5EF4-FFF2-40B4-BE49-F238E27FC236}">
                  <a16:creationId xmlns:a16="http://schemas.microsoft.com/office/drawing/2014/main" id="{EEDF9AF8-500D-15B2-BCF6-4EE176B6B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65067" y="3004437"/>
              <a:ext cx="2114552" cy="1770887"/>
            </a:xfrm>
            <a:prstGeom prst="rect">
              <a:avLst/>
            </a:prstGeom>
          </p:spPr>
        </p:pic>
        <p:pic>
          <p:nvPicPr>
            <p:cNvPr id="9" name="Picture 8" descr="A lightbulb containing a cog with short lines radiating around its top half, above the words 'Be innovative and creative'">
              <a:extLst>
                <a:ext uri="{FF2B5EF4-FFF2-40B4-BE49-F238E27FC236}">
                  <a16:creationId xmlns:a16="http://schemas.microsoft.com/office/drawing/2014/main" id="{D158F148-7354-1D09-6341-C09CD1BEA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85440" y="2879611"/>
              <a:ext cx="1435308" cy="19204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078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AB6428-8FC8-9F90-71DC-C237FD0A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61AA7-663B-76D1-BCF7-0B61FDC55C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Be connected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183DF-4EDC-3F9C-6ECD-AD250F85D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955799"/>
            <a:ext cx="10357218" cy="322580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400"/>
              <a:t>Being connected means we work as one council, with all </a:t>
            </a:r>
            <a:br>
              <a:rPr lang="en-GB" sz="2400"/>
            </a:br>
            <a:r>
              <a:rPr lang="en-GB" sz="2400"/>
              <a:t>directorates, services and staff aligned to the clear purpose </a:t>
            </a:r>
            <a:br>
              <a:rPr lang="en-GB" sz="2400"/>
            </a:br>
            <a:r>
              <a:rPr lang="en-GB" sz="2400"/>
              <a:t>of creating a better Brighton &amp; Hove for all.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400"/>
              <a:t>Our leadership will bring together resources from across the </a:t>
            </a:r>
            <a:br>
              <a:rPr lang="en-GB" sz="2400"/>
            </a:br>
            <a:r>
              <a:rPr lang="en-GB" sz="2400"/>
              <a:t>organisation so we can work together to address our challenges.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400"/>
              <a:t>Our staff will feel empowered, with decisions made as close to the front line as possible. </a:t>
            </a:r>
          </a:p>
        </p:txBody>
      </p:sp>
      <p:pic>
        <p:nvPicPr>
          <p:cNvPr id="5" name="Picture 4" descr="A large central circle containing Brighton &amp; Hove's skyline, connected to four small circles containing people, above the words 'Be connected' ">
            <a:extLst>
              <a:ext uri="{FF2B5EF4-FFF2-40B4-BE49-F238E27FC236}">
                <a16:creationId xmlns:a16="http://schemas.microsoft.com/office/drawing/2014/main" id="{0499044F-E92A-F47C-055C-2815963F1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293" y="1083883"/>
            <a:ext cx="2040790" cy="208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99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72229-69E2-9D1E-D83B-609246E03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9749FF-5700-A290-6EF1-9C72ACC8A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F65C5-0F6C-5052-A4AD-0A9C5E7AD7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Be confident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1901D-DB00-3A62-B510-F0E35C1FDA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955799"/>
            <a:ext cx="10357218" cy="322580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/>
              <a:t>Being confident means we are agile, testing our approach </a:t>
            </a:r>
            <a:br>
              <a:rPr lang="en-GB"/>
            </a:br>
            <a:r>
              <a:rPr lang="en-GB"/>
              <a:t>to problems and learning to improve as we go.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/>
              <a:t>It means we view mistakes as learning experiences we </a:t>
            </a:r>
            <a:br>
              <a:rPr lang="en-GB"/>
            </a:br>
            <a:r>
              <a:rPr lang="en-GB"/>
              <a:t>can grow from, and that we are comfortable working </a:t>
            </a:r>
            <a:br>
              <a:rPr lang="en-GB"/>
            </a:br>
            <a:r>
              <a:rPr lang="en-GB"/>
              <a:t>through complex issues in the knowledge we have the support we need.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/>
              <a:t>We will support the development of digital skills to ensure staff can use the tools they need and empower others to work confidently. </a:t>
            </a:r>
          </a:p>
        </p:txBody>
      </p:sp>
      <p:pic>
        <p:nvPicPr>
          <p:cNvPr id="6" name="Picture 5" descr="A person with their arms in the air with short lines radiating around their top half, above the words 'Be confident'">
            <a:extLst>
              <a:ext uri="{FF2B5EF4-FFF2-40B4-BE49-F238E27FC236}">
                <a16:creationId xmlns:a16="http://schemas.microsoft.com/office/drawing/2014/main" id="{2FFBD1E6-D50F-4985-2A7E-A84A16835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618" y="963546"/>
            <a:ext cx="1808464" cy="22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7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51024-CB26-E3C5-C84A-AF7D7D9C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8DF55E-57CB-4BA6-E96E-F1C94AF343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8F6A4-62D8-F52D-3609-DED9249032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Be innovative and creative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16A667-491F-44CF-8505-23977116FB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955799"/>
            <a:ext cx="10357218" cy="322580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/>
              <a:t>Being innovative and creative means we make space to </a:t>
            </a:r>
            <a:br>
              <a:rPr lang="en-GB"/>
            </a:br>
            <a:r>
              <a:rPr lang="en-GB"/>
              <a:t>experiment and reflect.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/>
              <a:t>We will use data to inform our decisions, influencing and </a:t>
            </a:r>
            <a:br>
              <a:rPr lang="en-GB"/>
            </a:br>
            <a:r>
              <a:rPr lang="en-GB"/>
              <a:t>leading in developing creative policy that will change the </a:t>
            </a:r>
            <a:br>
              <a:rPr lang="en-GB"/>
            </a:br>
            <a:r>
              <a:rPr lang="en-GB"/>
              <a:t>lives of our residents.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/>
              <a:t>We will embrace artificial intelligence (AI) and new tech to support efficiency and deal with complexity. </a:t>
            </a:r>
          </a:p>
        </p:txBody>
      </p:sp>
      <p:pic>
        <p:nvPicPr>
          <p:cNvPr id="5" name="Picture 4" descr="A lightbulb containing a cog with short lines radiating around its top half, above the words 'Be innovative and creative'">
            <a:extLst>
              <a:ext uri="{FF2B5EF4-FFF2-40B4-BE49-F238E27FC236}">
                <a16:creationId xmlns:a16="http://schemas.microsoft.com/office/drawing/2014/main" id="{7F7033BB-8DE1-852D-102B-EBBDD17F4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852" y="835210"/>
            <a:ext cx="1806230" cy="24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43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04EC-2D34-619A-939A-BD080FDE6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3E4217-7E85-FB5E-860C-73132C15E9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91079-6A92-3914-4502-2C40A59DAA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Be diverse and inclusive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6FB1A-376F-A774-214F-F3EC4813CD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955799"/>
            <a:ext cx="10357218" cy="3225801"/>
          </a:xfrm>
        </p:spPr>
        <p:txBody>
          <a:bodyPr>
            <a:normAutofit fontScale="70000" lnSpcReduction="20000"/>
          </a:bodyPr>
          <a:lstStyle/>
          <a:p>
            <a:pPr marL="0" lvl="1" indent="0">
              <a:buNone/>
            </a:pPr>
            <a:r>
              <a:rPr lang="en-GB" b="0" i="0">
                <a:effectLst/>
              </a:rPr>
              <a:t>Being diverse and inclusive means we have a dynamic </a:t>
            </a:r>
          </a:p>
          <a:p>
            <a:pPr marL="0" lvl="1" indent="0">
              <a:buNone/>
            </a:pPr>
            <a:r>
              <a:rPr lang="en-GB" b="0" i="0">
                <a:effectLst/>
              </a:rPr>
              <a:t>workforce and leadership that truly reflects our city’s </a:t>
            </a:r>
            <a:br>
              <a:rPr lang="en-GB" b="0" i="0">
                <a:effectLst/>
              </a:rPr>
            </a:br>
            <a:r>
              <a:rPr lang="en-GB" b="0" i="0">
                <a:effectLst/>
              </a:rPr>
              <a:t>communities. </a:t>
            </a:r>
          </a:p>
          <a:p>
            <a:pPr marL="0" lvl="1" indent="0">
              <a:buNone/>
            </a:pPr>
            <a:endParaRPr lang="en-GB" b="0" i="0">
              <a:effectLst/>
            </a:endParaRPr>
          </a:p>
          <a:p>
            <a:pPr marL="0" lvl="1" indent="0">
              <a:buNone/>
            </a:pPr>
            <a:r>
              <a:rPr lang="en-GB" b="0" i="0">
                <a:effectLst/>
              </a:rPr>
              <a:t>We will embed the belief that everyone can grow </a:t>
            </a:r>
          </a:p>
          <a:p>
            <a:pPr marL="0" lvl="1" indent="0">
              <a:buNone/>
            </a:pPr>
            <a:r>
              <a:rPr lang="en-GB" b="0" i="0">
                <a:effectLst/>
              </a:rPr>
              <a:t>and learn. </a:t>
            </a:r>
          </a:p>
          <a:p>
            <a:pPr marL="0" lvl="1" indent="0">
              <a:buNone/>
            </a:pPr>
            <a:endParaRPr lang="en-GB" b="0" i="0">
              <a:effectLst/>
            </a:endParaRPr>
          </a:p>
          <a:p>
            <a:pPr marL="0" lvl="1" indent="0">
              <a:buNone/>
            </a:pPr>
            <a:r>
              <a:rPr lang="en-GB" b="0" i="0">
                <a:effectLst/>
              </a:rPr>
              <a:t>We will create a diverse leadership made up of staff from all ages and career stages.</a:t>
            </a:r>
          </a:p>
          <a:p>
            <a:pPr marL="0" lvl="1" indent="0">
              <a:buNone/>
            </a:pPr>
            <a:r>
              <a:rPr lang="en-GB" b="0" i="0">
                <a:effectLst/>
              </a:rPr>
              <a:t> </a:t>
            </a:r>
          </a:p>
        </p:txBody>
      </p:sp>
      <p:pic>
        <p:nvPicPr>
          <p:cNvPr id="6" name="Picture 5" descr="A heart in the centre of 2 brackets covering 3 figures, one in a wheelchair and 2 standing up, above the words 'Be diverse and inclusive'">
            <a:extLst>
              <a:ext uri="{FF2B5EF4-FFF2-40B4-BE49-F238E27FC236}">
                <a16:creationId xmlns:a16="http://schemas.microsoft.com/office/drawing/2014/main" id="{0493A0BA-D4FF-4C27-C42D-82AB5850C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347" y="896871"/>
            <a:ext cx="1790735" cy="23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97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3D65-CDB8-2266-D80F-4E4FD7CF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306E36-4576-166A-6913-608417DBB8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GB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F34EB-C440-6EB5-97AA-C3C1EF7CE9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35025"/>
            <a:ext cx="10799763" cy="622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7919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Be healthy and psychologically safe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95E75-ED81-259D-9EF7-FE0A8841EA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18" y="1955799"/>
            <a:ext cx="10357218" cy="322580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/>
              <a:t>Being healthy and psychologically safe </a:t>
            </a:r>
            <a:br>
              <a:rPr lang="en-GB"/>
            </a:br>
            <a:r>
              <a:rPr lang="en-GB"/>
              <a:t>means we work in a trust-based environment </a:t>
            </a:r>
            <a:br>
              <a:rPr lang="en-GB"/>
            </a:br>
            <a:r>
              <a:rPr lang="en-GB"/>
              <a:t>where staff feel able to bring their best selves </a:t>
            </a:r>
            <a:br>
              <a:rPr lang="en-GB"/>
            </a:br>
            <a:r>
              <a:rPr lang="en-GB"/>
              <a:t>to work.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/>
              <a:t>It means we have a resilient workforce equipped </a:t>
            </a:r>
            <a:br>
              <a:rPr lang="en-GB"/>
            </a:br>
            <a:r>
              <a:rPr lang="en-GB"/>
              <a:t>with the necessary tools and resources to look after its health and wellbeing. </a:t>
            </a:r>
          </a:p>
        </p:txBody>
      </p:sp>
      <p:pic>
        <p:nvPicPr>
          <p:cNvPr id="6" name="Picture 5" descr="A heart in the centre of 2 brackets covering 3 figures, one in a wheelchair and 2 standing up, above the words 'Be diverse and inclusive'">
            <a:extLst>
              <a:ext uri="{FF2B5EF4-FFF2-40B4-BE49-F238E27FC236}">
                <a16:creationId xmlns:a16="http://schemas.microsoft.com/office/drawing/2014/main" id="{1BE62BB1-C7F4-3B36-DCF2-FFABE15B7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425" y="1707126"/>
            <a:ext cx="2408492" cy="201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61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8AC47-C13E-AD57-C124-12FE8B3A6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9F9F00-ABB7-BF84-8E88-8C6A7473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Our learning framework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EDB83-31C1-99C1-BD58-654DDFAB50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Find out more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1C7F8-FFDE-9763-4B64-455D46AC82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000" y="1955800"/>
            <a:ext cx="10847916" cy="3314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3600">
                <a:latin typeface="Arial"/>
                <a:cs typeface="Arial"/>
              </a:rPr>
              <a:t>Search ‘</a:t>
            </a:r>
            <a:r>
              <a:rPr lang="en-GB">
                <a:latin typeface="Arial"/>
                <a:cs typeface="Arial"/>
              </a:rPr>
              <a:t>Our learning framework</a:t>
            </a:r>
            <a:r>
              <a:rPr lang="en-GB" sz="3600">
                <a:latin typeface="Arial"/>
                <a:cs typeface="Arial"/>
              </a:rPr>
              <a:t>’ on The Wave. </a:t>
            </a: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258496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CORPORA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31156"/>
      </a:accent1>
      <a:accent2>
        <a:srgbClr val="ED9EC0"/>
      </a:accent2>
      <a:accent3>
        <a:srgbClr val="E6007E"/>
      </a:accent3>
      <a:accent4>
        <a:srgbClr val="791957"/>
      </a:accent4>
      <a:accent5>
        <a:srgbClr val="FFFFFF"/>
      </a:accent5>
      <a:accent6>
        <a:srgbClr val="000000"/>
      </a:accent6>
      <a:hlink>
        <a:srgbClr val="000000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176db8-1981-4728-9a62-b73544a741d6">
      <Value>19</Value>
      <Value>7</Value>
    </TaxCatchAll>
    <lcf76f155ced4ddcb4097134ff3c332f xmlns="542a4fa9-56d1-4a1c-bd86-6a70123d238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E8200B08D0046A949A72DE40D5542" ma:contentTypeVersion="11" ma:contentTypeDescription="Create a new document." ma:contentTypeScope="" ma:versionID="6be6d154270f698925e4951e5bc734ec">
  <xsd:schema xmlns:xsd="http://www.w3.org/2001/XMLSchema" xmlns:xs="http://www.w3.org/2001/XMLSchema" xmlns:p="http://schemas.microsoft.com/office/2006/metadata/properties" xmlns:ns2="542a4fa9-56d1-4a1c-bd86-6a70123d2389" xmlns:ns3="52176db8-1981-4728-9a62-b73544a741d6" targetNamespace="http://schemas.microsoft.com/office/2006/metadata/properties" ma:root="true" ma:fieldsID="3411d85db30e502e622f1d6d80faae6c" ns2:_="" ns3:_="">
    <xsd:import namespace="542a4fa9-56d1-4a1c-bd86-6a70123d2389"/>
    <xsd:import namespace="52176db8-1981-4728-9a62-b73544a741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a4fa9-56d1-4a1c-bd86-6a70123d2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40b3e9-79dd-4c64-8818-b882c2284a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76db8-1981-4728-9a62-b73544a741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827418e-ddf6-4cbf-adca-3771d183f239}" ma:internalName="TaxCatchAll" ma:showField="CatchAllData" ma:web="52176db8-1981-4728-9a62-b73544a741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AD8D41-035A-4025-98BB-2C9C97EFEEA3}">
  <ds:schemaRefs>
    <ds:schemaRef ds:uri="05f10e97-134a-482e-b7a5-4ce2c03fa225"/>
    <ds:schemaRef ds:uri="2cbdcc79-a544-49b9-808c-b8800b51811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8973B8C-C829-4050-87BD-4880CEAB50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95FEA2-057B-4127-A4B6-6B809559DB2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406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Georgia</vt:lpstr>
      <vt:lpstr>Master</vt:lpstr>
      <vt:lpstr>PowerPoint Presentation</vt:lpstr>
      <vt:lpstr>Introduction</vt:lpstr>
      <vt:lpstr>Introduction</vt:lpstr>
      <vt:lpstr>Be connected</vt:lpstr>
      <vt:lpstr>Be confident</vt:lpstr>
      <vt:lpstr>Be innovative and creative</vt:lpstr>
      <vt:lpstr>Be diverse and inclusive</vt:lpstr>
      <vt:lpstr>Be healthy and psychologically safe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council-wide PowerPoint template</dc:title>
  <dc:creator>Justin Persaill</dc:creator>
  <cp:lastModifiedBy>Penny  Ransley</cp:lastModifiedBy>
  <cp:revision>2</cp:revision>
  <dcterms:created xsi:type="dcterms:W3CDTF">2024-06-11T13:36:22Z</dcterms:created>
  <dcterms:modified xsi:type="dcterms:W3CDTF">2026-08-06T06:56:41Z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0x010100790E8200B08D0046A949A72DE40D5542</vt:lpwstr>
  </property>
  <property fmtid="{D5CDD505-2E9C-101B-9397-08002B2CF9AE}" pid="3" name="MediaServiceImageTags">
    <vt:lpwstr/>
  </property>
  <property fmtid="{D5CDD505-2E9C-101B-9397-08002B2CF9AE}" pid="4" name="Content_x0020_owner">
    <vt:lpwstr>7;#Communications|2edcac16-4d77-4aa8-8df8-00f10f8e0220</vt:lpwstr>
  </property>
  <property fmtid="{D5CDD505-2E9C-101B-9397-08002B2CF9AE}" pid="5" name="Content purpose">
    <vt:lpwstr>19;#Template|b611047d-04fb-4783-9c25-89e92b662556</vt:lpwstr>
  </property>
  <property fmtid="{D5CDD505-2E9C-101B-9397-08002B2CF9AE}" pid="6" name="Content owner">
    <vt:lpwstr>7;#Communications|2edcac16-4d77-4aa8-8df8-00f10f8e0220</vt:lpwstr>
  </property>
  <property fmtid="{D5CDD505-2E9C-101B-9397-08002B2CF9AE}" pid="7" name="Content_x0020_purpose">
    <vt:lpwstr>19;#Template|b611047d-04fb-4783-9c25-89e92b662556</vt:lpwstr>
  </property>
</Properties>
</file>