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23D5B-C707-AEFC-DB86-F120C518B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FEDA10-366D-B878-B911-B40C37A7AC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8D722-882D-F56F-13EE-88AAB08E3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4F9FF-834F-C04F-2561-E0FB648D1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57E61-B664-0BD8-C4E4-8885BD4FE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18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33228-ED6C-F934-A5D0-8E009B3EE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6F6514-CB9C-45BA-C5FD-3BB50D17E1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DE6A7-44BF-1C19-1977-44B536781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C9D936-2C59-8189-8802-243980344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2C8B3-3BDF-B8E3-FFC2-D93AA589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946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F3DBA3-3934-89DE-3AF1-52DAD22F2F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7396F-19F2-BD07-CAD8-2245267B28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0A61F-2426-D6D7-940A-74588909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AC1F2-BFDC-E469-1FC5-7470E90CC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FF002-70FA-3338-BE6E-07FED4ED5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7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E7F21-E629-01A4-BF00-B2833FF0C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F3857-9ED5-51E9-9E18-A18BF7E1D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F9770-4CA4-8C81-D824-0A6A1D32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2830F-44BD-EBEB-DDB2-7EDC66C5B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67DC7-561F-9C8A-1860-A135A73E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53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5C7F5-B219-CB52-F934-AA5FB5834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9CFF96-82B9-DFB2-3067-EA3C780C6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D11736-49D0-CA47-2B14-9CFC6C060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FB4F2-5003-1613-C557-13B956908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D5060-4A4B-A66D-F969-FC21D100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49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5B037-1EF4-A9F1-B111-DC27578BA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A9F403-194B-1466-4481-A726EE394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3962B-687D-8983-1DF3-CC0CCD7F1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A3AA9-53B8-88A1-A3D9-DDCBB2D94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068CE4-C1E4-E553-F7B4-342431DE6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4FF14-191E-9025-94C1-B0D64DDCF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17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BC6B1-F9B4-C16B-7980-F64019066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A5036D-311C-9E86-49C5-815C15A7A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51597-5FD6-C5A3-462B-0F0F3FDED1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14263-414D-2F65-D8EA-05BE92E1AD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ED8E78-CBE2-87DF-E89E-E3264B565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4C48DD-866E-AA0D-69C3-12E5C656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F684A3-7A05-22BC-1D54-BCAFB4E1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ED90C3-6EAF-F243-A242-88764DDF8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19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826E1-025F-8395-8282-F91DC882F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9F856F-262D-31C6-5A8E-C82F6BEB3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B9EEC3-73E1-DE96-B451-1B192DDDC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26A1C7-C628-62BE-8902-94D157510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129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F3F245-F9A4-2B01-25AE-D6A73C7F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A6CC92-BA54-D998-F823-AC54F1AF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882A4-9AFC-9C45-42A2-205B25E45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87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DFFA2-18FC-D225-5960-18571A7FF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EE85D-7821-9286-AF12-11BE19390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B6884-FB8E-A383-5C1F-CE7BC11C0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5E4A4-4B55-BF4D-C0FC-FADCB9CD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BA927-F664-7EA7-48C7-1F98B867B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E0BF0-217B-196D-705F-90E303022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21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9BBC7-83DB-C9B0-CF4E-5A1748A7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94CA71-C12A-0E17-7631-A6C1ADDC0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711B0-6F59-BECE-1F7A-920688A81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2395C0-3110-7642-0ED3-6B577FA95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8D9B1-5A6C-DEB5-DDB8-57225ADCF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6356F-CBC7-C780-4764-9E38A4D2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36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FBCC19-7DEF-FA94-EE94-C8ED1FABF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800CE3-1565-AEA2-010C-ECC30F8B7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90608-9B46-A2F4-4A6A-05FBE98AA1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8A7847-440F-4C80-A244-D279BE3BD093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0324D-0DA9-FAD8-641A-4BF8FDD477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40B38-D25B-BEF9-3FD6-2C15B93B8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25F63D-75D6-4DCF-B03B-A0C7CBE88C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8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73A65E0-8ACF-FC19-5258-62A3D93DD105}"/>
              </a:ext>
            </a:extLst>
          </p:cNvPr>
          <p:cNvCxnSpPr>
            <a:cxnSpLocks/>
          </p:cNvCxnSpPr>
          <p:nvPr/>
        </p:nvCxnSpPr>
        <p:spPr>
          <a:xfrm>
            <a:off x="6075635" y="1570110"/>
            <a:ext cx="0" cy="5385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B013297B-CEC1-D769-2F41-51D499683915}"/>
              </a:ext>
            </a:extLst>
          </p:cNvPr>
          <p:cNvCxnSpPr>
            <a:cxnSpLocks/>
          </p:cNvCxnSpPr>
          <p:nvPr/>
        </p:nvCxnSpPr>
        <p:spPr>
          <a:xfrm flipH="1">
            <a:off x="1185836" y="2073865"/>
            <a:ext cx="26938" cy="27406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2FD2219-0C7F-4482-8E8A-E782514CE2C1}"/>
              </a:ext>
            </a:extLst>
          </p:cNvPr>
          <p:cNvCxnSpPr>
            <a:cxnSpLocks/>
            <a:endCxn id="62" idx="0"/>
          </p:cNvCxnSpPr>
          <p:nvPr/>
        </p:nvCxnSpPr>
        <p:spPr>
          <a:xfrm flipH="1">
            <a:off x="3440089" y="2116054"/>
            <a:ext cx="41239" cy="3917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E2133F9-941C-9C8E-690B-9DFA576B2103}"/>
              </a:ext>
            </a:extLst>
          </p:cNvPr>
          <p:cNvCxnSpPr>
            <a:cxnSpLocks/>
          </p:cNvCxnSpPr>
          <p:nvPr/>
        </p:nvCxnSpPr>
        <p:spPr>
          <a:xfrm flipH="1">
            <a:off x="5144221" y="2101308"/>
            <a:ext cx="70731" cy="35994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5477708C-0651-833B-52E9-449CCDA5AEE1}"/>
              </a:ext>
            </a:extLst>
          </p:cNvPr>
          <p:cNvCxnSpPr>
            <a:cxnSpLocks/>
          </p:cNvCxnSpPr>
          <p:nvPr/>
        </p:nvCxnSpPr>
        <p:spPr>
          <a:xfrm>
            <a:off x="7106249" y="2086565"/>
            <a:ext cx="51928" cy="35994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5AD1749-1132-278F-110D-A5954383356E}"/>
              </a:ext>
            </a:extLst>
          </p:cNvPr>
          <p:cNvGrpSpPr/>
          <p:nvPr/>
        </p:nvGrpSpPr>
        <p:grpSpPr>
          <a:xfrm>
            <a:off x="1214635" y="2086565"/>
            <a:ext cx="9995786" cy="537017"/>
            <a:chOff x="1214635" y="2086565"/>
            <a:chExt cx="9995786" cy="53701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86FA65D-5FA2-F4DB-BE61-CDB860B09C7D}"/>
                </a:ext>
              </a:extLst>
            </p:cNvPr>
            <p:cNvCxnSpPr>
              <a:cxnSpLocks/>
            </p:cNvCxnSpPr>
            <p:nvPr/>
          </p:nvCxnSpPr>
          <p:spPr>
            <a:xfrm>
              <a:off x="1214635" y="2101309"/>
              <a:ext cx="999578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84740565-70E4-491E-CE07-FFDB9F03412E}"/>
                </a:ext>
              </a:extLst>
            </p:cNvPr>
            <p:cNvCxnSpPr>
              <a:cxnSpLocks/>
            </p:cNvCxnSpPr>
            <p:nvPr/>
          </p:nvCxnSpPr>
          <p:spPr>
            <a:xfrm>
              <a:off x="11210421" y="2086565"/>
              <a:ext cx="0" cy="53701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97C2388-8495-3398-60A2-0CD801ED5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075" y="6674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Service Reform and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4D757-9CF4-2848-0F11-B8C6B738B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4862" y="6315055"/>
            <a:ext cx="1423316" cy="2297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22 May 2026</a:t>
            </a:r>
          </a:p>
          <a:p>
            <a:pPr marL="0" indent="0">
              <a:buNone/>
            </a:pP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98A65FA-B4DA-7E40-51F1-A94CC56C95AE}"/>
              </a:ext>
            </a:extLst>
          </p:cNvPr>
          <p:cNvCxnSpPr>
            <a:cxnSpLocks/>
          </p:cNvCxnSpPr>
          <p:nvPr/>
        </p:nvCxnSpPr>
        <p:spPr>
          <a:xfrm flipH="1">
            <a:off x="9186437" y="2101308"/>
            <a:ext cx="26938" cy="27406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0E68D22-2980-A04E-1B0F-553B354A1ED1}"/>
              </a:ext>
            </a:extLst>
          </p:cNvPr>
          <p:cNvCxnSpPr>
            <a:cxnSpLocks/>
          </p:cNvCxnSpPr>
          <p:nvPr/>
        </p:nvCxnSpPr>
        <p:spPr>
          <a:xfrm>
            <a:off x="3470749" y="2101309"/>
            <a:ext cx="0" cy="5370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92DDFC-8BCB-5FAA-B770-DAAC68BB14C8}"/>
              </a:ext>
            </a:extLst>
          </p:cNvPr>
          <p:cNvCxnSpPr>
            <a:cxnSpLocks/>
          </p:cNvCxnSpPr>
          <p:nvPr/>
        </p:nvCxnSpPr>
        <p:spPr>
          <a:xfrm>
            <a:off x="1214635" y="2101309"/>
            <a:ext cx="0" cy="5370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756B57AA-BE84-D424-8E59-53989ABBF6D3}"/>
              </a:ext>
            </a:extLst>
          </p:cNvPr>
          <p:cNvSpPr txBox="1"/>
          <p:nvPr/>
        </p:nvSpPr>
        <p:spPr>
          <a:xfrm>
            <a:off x="4679294" y="1059200"/>
            <a:ext cx="2565616" cy="766794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lvl1pPr>
              <a:defRPr sz="950"/>
            </a:lvl1pPr>
          </a:lstStyle>
          <a:p>
            <a:pPr algn="ctr"/>
            <a:r>
              <a:rPr lang="en-GB" b="1" dirty="0">
                <a:solidFill>
                  <a:schemeClr val="bg1">
                    <a:lumMod val="95000"/>
                  </a:schemeClr>
                </a:solidFill>
              </a:rPr>
              <a:t>Rachel Crossley</a:t>
            </a:r>
          </a:p>
          <a:p>
            <a:pPr algn="ctr"/>
            <a:r>
              <a:rPr lang="en-GB" b="1" dirty="0">
                <a:solidFill>
                  <a:schemeClr val="bg1">
                    <a:lumMod val="95000"/>
                  </a:schemeClr>
                </a:solidFill>
              </a:rPr>
              <a:t>Corporate Director Service Reform and Strategy</a:t>
            </a:r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7666E2-AAFC-9D5C-F460-3EA0C79925AA}"/>
              </a:ext>
            </a:extLst>
          </p:cNvPr>
          <p:cNvSpPr txBox="1"/>
          <p:nvPr/>
        </p:nvSpPr>
        <p:spPr>
          <a:xfrm>
            <a:off x="571204" y="2226727"/>
            <a:ext cx="1638002" cy="1124426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Claudia Brown</a:t>
            </a:r>
          </a:p>
          <a:p>
            <a:r>
              <a:rPr lang="en-GB" dirty="0"/>
              <a:t>Director Adult Social Care</a:t>
            </a:r>
          </a:p>
          <a:p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BDD2BBE-CBDA-D209-7B60-87C0E2ED3C9E}"/>
              </a:ext>
            </a:extLst>
          </p:cNvPr>
          <p:cNvSpPr txBox="1"/>
          <p:nvPr/>
        </p:nvSpPr>
        <p:spPr>
          <a:xfrm>
            <a:off x="2662841" y="2210185"/>
            <a:ext cx="1613853" cy="1087640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Ruth du Plessis </a:t>
            </a:r>
          </a:p>
          <a:p>
            <a:r>
              <a:rPr lang="en-GB" dirty="0"/>
              <a:t>Interim Director Public Health &amp; Leisure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7BDE27-6562-D32A-2948-7F74374EB16C}"/>
              </a:ext>
            </a:extLst>
          </p:cNvPr>
          <p:cNvSpPr txBox="1"/>
          <p:nvPr/>
        </p:nvSpPr>
        <p:spPr>
          <a:xfrm>
            <a:off x="4546269" y="2218607"/>
            <a:ext cx="1540031" cy="1132774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Rhodri Rowlands</a:t>
            </a:r>
          </a:p>
          <a:p>
            <a:r>
              <a:rPr lang="en-GB" dirty="0"/>
              <a:t>Director of Strategic Commissioning Capacity Building and Engagement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98EC33-D224-157B-955D-C0F79DE335EE}"/>
              </a:ext>
            </a:extLst>
          </p:cNvPr>
          <p:cNvSpPr txBox="1"/>
          <p:nvPr/>
        </p:nvSpPr>
        <p:spPr>
          <a:xfrm>
            <a:off x="6558246" y="2218392"/>
            <a:ext cx="1564044" cy="1132765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Amit Shanker</a:t>
            </a:r>
          </a:p>
          <a:p>
            <a:r>
              <a:rPr lang="en-GB" dirty="0"/>
              <a:t>Director of Communications, Insight and Innovation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1E8F778-201F-4BF3-71AC-758A5B18622D}"/>
              </a:ext>
            </a:extLst>
          </p:cNvPr>
          <p:cNvSpPr txBox="1"/>
          <p:nvPr/>
        </p:nvSpPr>
        <p:spPr>
          <a:xfrm>
            <a:off x="8480095" y="2277307"/>
            <a:ext cx="1475742" cy="1040050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Tom Shakespeare</a:t>
            </a:r>
          </a:p>
          <a:p>
            <a:r>
              <a:rPr lang="en-GB" dirty="0"/>
              <a:t>Director Integrated Partnerships</a:t>
            </a:r>
          </a:p>
          <a:p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FB2446B-0E3B-83FB-7E4A-7F3299BE7F11}"/>
              </a:ext>
            </a:extLst>
          </p:cNvPr>
          <p:cNvSpPr txBox="1"/>
          <p:nvPr/>
        </p:nvSpPr>
        <p:spPr>
          <a:xfrm>
            <a:off x="10224351" y="2290242"/>
            <a:ext cx="1591266" cy="1073846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Evette McDonald</a:t>
            </a:r>
          </a:p>
          <a:p>
            <a:r>
              <a:rPr lang="en-GB" dirty="0"/>
              <a:t>Corporate Programme Management Office Lead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D70AA36-52E8-5FB2-8BEF-9637004C6AC2}"/>
              </a:ext>
            </a:extLst>
          </p:cNvPr>
          <p:cNvSpPr txBox="1"/>
          <p:nvPr/>
        </p:nvSpPr>
        <p:spPr>
          <a:xfrm>
            <a:off x="571204" y="3530891"/>
            <a:ext cx="1638002" cy="748805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Harry Peacock</a:t>
            </a:r>
          </a:p>
          <a:p>
            <a:r>
              <a:rPr lang="en-GB" dirty="0"/>
              <a:t>Deputy Director – Prevention, Early Intervention &amp; Acute Services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8167EB4-2199-7665-ABA1-30A43B3195DB}"/>
              </a:ext>
            </a:extLst>
          </p:cNvPr>
          <p:cNvSpPr txBox="1"/>
          <p:nvPr/>
        </p:nvSpPr>
        <p:spPr>
          <a:xfrm>
            <a:off x="558504" y="4473459"/>
            <a:ext cx="1638002" cy="748805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Sitabile Pswarayi</a:t>
            </a:r>
          </a:p>
          <a:p>
            <a:r>
              <a:rPr lang="en-GB" dirty="0"/>
              <a:t>Deputy Director Ongoing Support and Specialist Services</a:t>
            </a:r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E7D931-284F-CE5E-BED5-77020E5EC0C4}"/>
              </a:ext>
            </a:extLst>
          </p:cNvPr>
          <p:cNvSpPr txBox="1"/>
          <p:nvPr/>
        </p:nvSpPr>
        <p:spPr>
          <a:xfrm>
            <a:off x="2638692" y="3397329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Eugene Minogue</a:t>
            </a:r>
          </a:p>
          <a:p>
            <a:r>
              <a:rPr lang="en-GB" sz="900" dirty="0">
                <a:latin typeface="Aptos Mono" panose="020F0502020204030204" pitchFamily="49" charset="0"/>
              </a:rPr>
              <a:t>Head of Leisure &amp; Parks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78ACF60-0361-2EC9-9C42-24574639FAF2}"/>
              </a:ext>
            </a:extLst>
          </p:cNvPr>
          <p:cNvSpPr txBox="1"/>
          <p:nvPr/>
        </p:nvSpPr>
        <p:spPr>
          <a:xfrm>
            <a:off x="2638692" y="4057088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Marie McLoughlin</a:t>
            </a:r>
          </a:p>
          <a:p>
            <a:r>
              <a:rPr lang="en-GB" sz="900" dirty="0">
                <a:latin typeface="Aptos Mono" panose="020F0502020204030204" pitchFamily="49" charset="0"/>
              </a:rPr>
              <a:t>Consultant – Children &amp; Health Protection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2101099-3DDB-1F4F-3F92-A52BB4BD8B44}"/>
              </a:ext>
            </a:extLst>
          </p:cNvPr>
          <p:cNvSpPr txBox="1"/>
          <p:nvPr/>
        </p:nvSpPr>
        <p:spPr>
          <a:xfrm>
            <a:off x="2638692" y="4734444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Mai Stafford</a:t>
            </a:r>
          </a:p>
          <a:p>
            <a:r>
              <a:rPr lang="en-GB" sz="900" dirty="0">
                <a:latin typeface="Aptos Mono" panose="020F0502020204030204" pitchFamily="49" charset="0"/>
              </a:rPr>
              <a:t>Head of Health Evidence &amp; Insight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380A52E-1DC6-B652-4E83-A31D4A12B65B}"/>
              </a:ext>
            </a:extLst>
          </p:cNvPr>
          <p:cNvSpPr txBox="1"/>
          <p:nvPr/>
        </p:nvSpPr>
        <p:spPr>
          <a:xfrm>
            <a:off x="2638692" y="5363376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John Licorish</a:t>
            </a:r>
          </a:p>
          <a:p>
            <a:r>
              <a:rPr lang="en-GB" sz="900" dirty="0">
                <a:latin typeface="Aptos Mono" panose="020F0502020204030204" pitchFamily="49" charset="0"/>
              </a:rPr>
              <a:t>Consultant – Adults and Health Intelligence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07D7E87-0D14-3B2B-FFD1-AC44791038D5}"/>
              </a:ext>
            </a:extLst>
          </p:cNvPr>
          <p:cNvSpPr txBox="1"/>
          <p:nvPr/>
        </p:nvSpPr>
        <p:spPr>
          <a:xfrm>
            <a:off x="4486320" y="3529181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Daniel Shurlock</a:t>
            </a:r>
          </a:p>
          <a:p>
            <a:r>
              <a:rPr lang="en-GB" dirty="0"/>
              <a:t>Head of Place Leadership</a:t>
            </a:r>
          </a:p>
          <a:p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824D225-0A47-AB44-2923-CD41B010D410}"/>
              </a:ext>
            </a:extLst>
          </p:cNvPr>
          <p:cNvSpPr txBox="1"/>
          <p:nvPr/>
        </p:nvSpPr>
        <p:spPr>
          <a:xfrm>
            <a:off x="4486320" y="4271132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Melissa Sage</a:t>
            </a:r>
          </a:p>
          <a:p>
            <a:r>
              <a:rPr lang="en-GB" dirty="0"/>
              <a:t>Head of Procurement</a:t>
            </a:r>
          </a:p>
          <a:p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ACD0705-D366-7FDB-A8B4-BEDADD1698A7}"/>
              </a:ext>
            </a:extLst>
          </p:cNvPr>
          <p:cNvSpPr txBox="1"/>
          <p:nvPr/>
        </p:nvSpPr>
        <p:spPr>
          <a:xfrm>
            <a:off x="4486320" y="4958762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sz="800" dirty="0"/>
              <a:t>Edwin Mensah</a:t>
            </a:r>
          </a:p>
          <a:p>
            <a:r>
              <a:rPr lang="en-GB" sz="800" dirty="0"/>
              <a:t>Acting Head of Commissioning Contracting and Market Management </a:t>
            </a:r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93F9E6C-DD07-63D2-694A-D0767DFFD1FA}"/>
              </a:ext>
            </a:extLst>
          </p:cNvPr>
          <p:cNvSpPr txBox="1"/>
          <p:nvPr/>
        </p:nvSpPr>
        <p:spPr>
          <a:xfrm>
            <a:off x="4486320" y="5700713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sz="800" dirty="0"/>
              <a:t>Veronica Christopher</a:t>
            </a:r>
          </a:p>
          <a:p>
            <a:r>
              <a:rPr lang="en-GB" sz="800" dirty="0"/>
              <a:t>Community Engagement and Social Infrastructure Manager</a:t>
            </a:r>
            <a:endParaRPr lang="en-GB" sz="800" dirty="0">
              <a:latin typeface="Aptos Mono" panose="020F0502020204030204" pitchFamily="49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7630436-0B31-49BB-41A5-7C0456499211}"/>
              </a:ext>
            </a:extLst>
          </p:cNvPr>
          <p:cNvSpPr txBox="1"/>
          <p:nvPr/>
        </p:nvSpPr>
        <p:spPr>
          <a:xfrm>
            <a:off x="6484288" y="3529181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Jon Cartwright</a:t>
            </a:r>
          </a:p>
          <a:p>
            <a:r>
              <a:rPr lang="en-GB" sz="900" dirty="0">
                <a:latin typeface="Aptos Mono" panose="020F0502020204030204" pitchFamily="49" charset="0"/>
              </a:rPr>
              <a:t>Head of Change and Customer Insight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6AC6766-56DA-EF1C-C134-AF1E7C4671E9}"/>
              </a:ext>
            </a:extLst>
          </p:cNvPr>
          <p:cNvSpPr txBox="1"/>
          <p:nvPr/>
        </p:nvSpPr>
        <p:spPr>
          <a:xfrm>
            <a:off x="6464409" y="4207903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Rob Mansfield</a:t>
            </a:r>
          </a:p>
          <a:p>
            <a:r>
              <a:rPr lang="en-GB" dirty="0"/>
              <a:t>Head of Communications Conferences &amp; Events</a:t>
            </a:r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978A339-8ADD-5481-0D33-271CAF06C947}"/>
              </a:ext>
            </a:extLst>
          </p:cNvPr>
          <p:cNvSpPr txBox="1"/>
          <p:nvPr/>
        </p:nvSpPr>
        <p:spPr>
          <a:xfrm>
            <a:off x="6484288" y="4958762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Tony Afuwape</a:t>
            </a:r>
          </a:p>
          <a:p>
            <a:r>
              <a:rPr lang="en-GB" dirty="0"/>
              <a:t>Head of Digital Transformation</a:t>
            </a:r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302789F-CCE6-EED7-3A8D-A48100A592B5}"/>
              </a:ext>
            </a:extLst>
          </p:cNvPr>
          <p:cNvSpPr txBox="1"/>
          <p:nvPr/>
        </p:nvSpPr>
        <p:spPr>
          <a:xfrm>
            <a:off x="6484288" y="5700713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Derrick Boyce</a:t>
            </a:r>
          </a:p>
          <a:p>
            <a:r>
              <a:rPr lang="en-GB" dirty="0"/>
              <a:t>Head of ICT solutions</a:t>
            </a:r>
          </a:p>
          <a:p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81A89132-A73C-FB73-CFA0-016912B2FA09}"/>
              </a:ext>
            </a:extLst>
          </p:cNvPr>
          <p:cNvSpPr txBox="1"/>
          <p:nvPr/>
        </p:nvSpPr>
        <p:spPr>
          <a:xfrm>
            <a:off x="8516860" y="3537745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Nipa Shah</a:t>
            </a:r>
          </a:p>
          <a:p>
            <a:r>
              <a:rPr lang="en-GB" dirty="0"/>
              <a:t>Programme Director Brent Health Matters</a:t>
            </a:r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7BEC8BF-29CD-BC64-01AA-BDA23352005F}"/>
              </a:ext>
            </a:extLst>
          </p:cNvPr>
          <p:cNvSpPr txBox="1"/>
          <p:nvPr/>
        </p:nvSpPr>
        <p:spPr>
          <a:xfrm>
            <a:off x="8516860" y="4279696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Eleanor Maxwell</a:t>
            </a:r>
          </a:p>
          <a:p>
            <a:r>
              <a:rPr lang="en-GB" dirty="0"/>
              <a:t>Senior Programme Officer Integrated Care Partnership</a:t>
            </a:r>
          </a:p>
          <a:p>
            <a:endParaRPr lang="en-GB" sz="900" dirty="0">
              <a:latin typeface="Aptos Mono" panose="020F0502020204030204" pitchFamily="49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EF01434-1C7E-CC65-0A70-83878AD29B49}"/>
              </a:ext>
            </a:extLst>
          </p:cNvPr>
          <p:cNvSpPr txBox="1"/>
          <p:nvPr/>
        </p:nvSpPr>
        <p:spPr>
          <a:xfrm>
            <a:off x="2621088" y="6033949"/>
            <a:ext cx="1638002" cy="562213"/>
          </a:xfrm>
          <a:prstGeom prst="rect">
            <a:avLst/>
          </a:prstGeom>
          <a:gradFill rotWithShape="0">
            <a:gsLst>
              <a:gs pos="0">
                <a:srgbClr val="156082">
                  <a:hueOff val="0"/>
                  <a:satOff val="0"/>
                  <a:lumOff val="0"/>
                  <a:alphaOff val="0"/>
                  <a:satMod val="103000"/>
                  <a:lumMod val="102000"/>
                  <a:tint val="94000"/>
                </a:srgbClr>
              </a:gs>
              <a:gs pos="50000">
                <a:srgbClr val="156082">
                  <a:hueOff val="0"/>
                  <a:satOff val="0"/>
                  <a:lumOff val="0"/>
                  <a:alphaOff val="0"/>
                  <a:satMod val="110000"/>
                  <a:lumMod val="100000"/>
                  <a:shade val="100000"/>
                </a:srgbClr>
              </a:gs>
              <a:gs pos="100000">
                <a:srgbClr val="156082">
                  <a:hueOff val="0"/>
                  <a:satOff val="0"/>
                  <a:lumOff val="0"/>
                  <a:alphaOff val="0"/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/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txBody>
          <a:bodyPr spcFirstLastPara="0" vert="horz" wrap="square" lIns="6350" tIns="6350" rIns="6350" bIns="6350" numCol="1" spcCol="1270" anchor="ctr" anchorCtr="0">
            <a:noAutofit/>
          </a:bodyPr>
          <a:lstStyle>
            <a:defPPr>
              <a:defRPr lang="en-US"/>
            </a:defPPr>
            <a:lvl1pPr algn="ctr">
              <a:defRPr sz="95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GB" dirty="0"/>
              <a:t>Andy  Brown</a:t>
            </a:r>
          </a:p>
          <a:p>
            <a:r>
              <a:rPr lang="en-GB" dirty="0"/>
              <a:t>Head of Substance Misuse</a:t>
            </a:r>
          </a:p>
          <a:p>
            <a:endParaRPr lang="en-GB" sz="900" dirty="0">
              <a:latin typeface="Aptos Mono" panose="020F0502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960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0E8200B08D0046A949A72DE40D5542" ma:contentTypeVersion="11" ma:contentTypeDescription="Create a new document." ma:contentTypeScope="" ma:versionID="6be6d154270f698925e4951e5bc734ec">
  <xsd:schema xmlns:xsd="http://www.w3.org/2001/XMLSchema" xmlns:xs="http://www.w3.org/2001/XMLSchema" xmlns:p="http://schemas.microsoft.com/office/2006/metadata/properties" xmlns:ns2="542a4fa9-56d1-4a1c-bd86-6a70123d2389" xmlns:ns3="52176db8-1981-4728-9a62-b73544a741d6" targetNamespace="http://schemas.microsoft.com/office/2006/metadata/properties" ma:root="true" ma:fieldsID="3411d85db30e502e622f1d6d80faae6c" ns2:_="" ns3:_="">
    <xsd:import namespace="542a4fa9-56d1-4a1c-bd86-6a70123d2389"/>
    <xsd:import namespace="52176db8-1981-4728-9a62-b73544a741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a4fa9-56d1-4a1c-bd86-6a70123d23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240b3e9-79dd-4c64-8818-b882c2284a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176db8-1981-4728-9a62-b73544a741d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827418e-ddf6-4cbf-adca-3771d183f239}" ma:internalName="TaxCatchAll" ma:showField="CatchAllData" ma:web="52176db8-1981-4728-9a62-b73544a74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42a4fa9-56d1-4a1c-bd86-6a70123d2389">
      <Terms xmlns="http://schemas.microsoft.com/office/infopath/2007/PartnerControls"/>
    </lcf76f155ced4ddcb4097134ff3c332f>
    <TaxCatchAll xmlns="52176db8-1981-4728-9a62-b73544a741d6" xsi:nil="true"/>
  </documentManagement>
</p:properties>
</file>

<file path=customXml/itemProps1.xml><?xml version="1.0" encoding="utf-8"?>
<ds:datastoreItem xmlns:ds="http://schemas.openxmlformats.org/officeDocument/2006/customXml" ds:itemID="{7957BCC2-9568-44A2-A69E-D3EEE0A9D3B1}"/>
</file>

<file path=customXml/itemProps2.xml><?xml version="1.0" encoding="utf-8"?>
<ds:datastoreItem xmlns:ds="http://schemas.openxmlformats.org/officeDocument/2006/customXml" ds:itemID="{0E9A794C-BAC8-40AC-91D7-089E2AE730F2}"/>
</file>

<file path=customXml/itemProps3.xml><?xml version="1.0" encoding="utf-8"?>
<ds:datastoreItem xmlns:ds="http://schemas.openxmlformats.org/officeDocument/2006/customXml" ds:itemID="{0CF073C4-25CB-4B72-B31C-36C8E54B941A}"/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191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Mono</vt:lpstr>
      <vt:lpstr>Arial</vt:lpstr>
      <vt:lpstr>Office Theme</vt:lpstr>
      <vt:lpstr>Service Reform and Strategy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Choo, Laura</dc:creator>
  <cp:lastModifiedBy>penny ransley</cp:lastModifiedBy>
  <cp:revision>5</cp:revision>
  <dcterms:created xsi:type="dcterms:W3CDTF">2026-04-16T16:25:29Z</dcterms:created>
  <dcterms:modified xsi:type="dcterms:W3CDTF">2026-05-22T16:41:04Z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-1364233770</vt:i4>
  </property>
  <property fmtid="{D5CDD505-2E9C-101B-9397-08002B2CF9AE}" pid="3" name="_NewReviewCycle">
    <vt:lpwstr/>
  </property>
  <property fmtid="{D5CDD505-2E9C-101B-9397-08002B2CF9AE}" pid="4" name="_EmailSubject">
    <vt:lpwstr>OFFICIAL: RE: Revised JD - LB Brent - AAC0002438</vt:lpwstr>
  </property>
  <property fmtid="{D5CDD505-2E9C-101B-9397-08002B2CF9AE}" pid="5" name="_AuthorEmail">
    <vt:lpwstr>Musrat.Zaman@brent.gov.uk</vt:lpwstr>
  </property>
  <property fmtid="{D5CDD505-2E9C-101B-9397-08002B2CF9AE}" pid="6" name="_AuthorEmailDisplayName">
    <vt:lpwstr>Zaman, Musrat</vt:lpwstr>
  </property>
  <property fmtid="{D5CDD505-2E9C-101B-9397-08002B2CF9AE}" pid="7" name="_PreviousAdHocReviewCycleID">
    <vt:i4>-2034214091</vt:i4>
  </property>
  <property fmtid="{D5CDD505-2E9C-101B-9397-08002B2CF9AE}" pid="8" name="ContentTypeId">
    <vt:lpwstr>0x010100790E8200B08D0046A949A72DE40D5542</vt:lpwstr>
  </property>
</Properties>
</file>