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3" r:id="rId2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BD3"/>
    <a:srgbClr val="007C90"/>
    <a:srgbClr val="6D1C3B"/>
    <a:srgbClr val="3B43C7"/>
    <a:srgbClr val="B1B4E9"/>
    <a:srgbClr val="00873B"/>
    <a:srgbClr val="99CFB1"/>
    <a:srgbClr val="99CF18"/>
    <a:srgbClr val="7F7F7F"/>
    <a:srgbClr val="BB0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21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77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68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451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00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9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95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0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70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9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1163E-32D6-4C1F-AE3A-1FC5A81F6019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9EF29-D52C-4AC6-B228-4FE05755C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56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FD556-8F9C-E3E3-56E1-F7A1C2854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Box 205">
            <a:extLst>
              <a:ext uri="{FF2B5EF4-FFF2-40B4-BE49-F238E27FC236}">
                <a16:creationId xmlns:a16="http://schemas.microsoft.com/office/drawing/2014/main" id="{E9B9B925-0247-DDDE-C6EC-A7A23C9267B1}"/>
              </a:ext>
            </a:extLst>
          </p:cNvPr>
          <p:cNvSpPr txBox="1"/>
          <p:nvPr/>
        </p:nvSpPr>
        <p:spPr>
          <a:xfrm>
            <a:off x="0" y="381935"/>
            <a:ext cx="10691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LAW AND GOVERNANCE</a:t>
            </a: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: SENIOR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MANAGEMENT STRUCTURE</a:t>
            </a:r>
          </a:p>
        </p:txBody>
      </p:sp>
      <p:cxnSp>
        <p:nvCxnSpPr>
          <p:cNvPr id="215" name="Connector: Elbow 214">
            <a:extLst>
              <a:ext uri="{FF2B5EF4-FFF2-40B4-BE49-F238E27FC236}">
                <a16:creationId xmlns:a16="http://schemas.microsoft.com/office/drawing/2014/main" id="{E76376BA-0BAE-37AF-E512-68042527DC9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346000" y="180000"/>
            <a:ext cx="12700" cy="6930000"/>
          </a:xfrm>
          <a:prstGeom prst="bentConnector3">
            <a:avLst>
              <a:gd name="adj1" fmla="val 1444496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A3BF64ED-8C2B-5EB6-8AA8-C5FEE3968AE6}"/>
              </a:ext>
            </a:extLst>
          </p:cNvPr>
          <p:cNvGrpSpPr/>
          <p:nvPr/>
        </p:nvGrpSpPr>
        <p:grpSpPr>
          <a:xfrm>
            <a:off x="4777200" y="2602800"/>
            <a:ext cx="1134000" cy="864000"/>
            <a:chOff x="4777200" y="2602800"/>
            <a:chExt cx="1134000" cy="864000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AA993963-7CC3-99E9-8998-3E9DFA9C512B}"/>
                </a:ext>
              </a:extLst>
            </p:cNvPr>
            <p:cNvCxnSpPr>
              <a:stCxn id="29" idx="2"/>
            </p:cNvCxnSpPr>
            <p:nvPr/>
          </p:nvCxnSpPr>
          <p:spPr>
            <a:xfrm>
              <a:off x="5344200" y="3322800"/>
              <a:ext cx="0" cy="144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5D48264-54B7-EE52-FE3C-49CF318217EC}"/>
                </a:ext>
              </a:extLst>
            </p:cNvPr>
            <p:cNvSpPr>
              <a:spLocks/>
            </p:cNvSpPr>
            <p:nvPr/>
          </p:nvSpPr>
          <p:spPr>
            <a:xfrm>
              <a:off x="4777200" y="2602800"/>
              <a:ext cx="1134000" cy="720000"/>
            </a:xfrm>
            <a:prstGeom prst="rect">
              <a:avLst/>
            </a:prstGeom>
            <a:solidFill>
              <a:srgbClr val="99C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Director,</a:t>
              </a:r>
            </a:p>
            <a:p>
              <a:pPr algn="ctr"/>
              <a:r>
                <a:rPr lang="en-GB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Law and</a:t>
              </a:r>
            </a:p>
            <a:p>
              <a:pPr algn="ctr"/>
              <a:r>
                <a:rPr lang="en-GB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Governance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FDA530D4-C9BE-0E5B-FCA1-3C0415FB74B8}"/>
              </a:ext>
            </a:extLst>
          </p:cNvPr>
          <p:cNvSpPr>
            <a:spLocks/>
          </p:cNvSpPr>
          <p:nvPr/>
        </p:nvSpPr>
        <p:spPr>
          <a:xfrm>
            <a:off x="4086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Litigation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0B55ED-6061-AEBF-35FF-AD4E0B06EC79}"/>
              </a:ext>
            </a:extLst>
          </p:cNvPr>
          <p:cNvSpPr>
            <a:spLocks/>
          </p:cNvSpPr>
          <p:nvPr/>
        </p:nvSpPr>
        <p:spPr>
          <a:xfrm>
            <a:off x="5472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Planning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Property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A7D32B4-6978-5540-5209-E0719E69BDC2}"/>
              </a:ext>
            </a:extLst>
          </p:cNvPr>
          <p:cNvSpPr>
            <a:spLocks/>
          </p:cNvSpPr>
          <p:nvPr/>
        </p:nvSpPr>
        <p:spPr>
          <a:xfrm>
            <a:off x="6858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Safeguarding and Community Services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3C5CE25-5415-B85A-B249-FB3A1CD2D6B2}"/>
              </a:ext>
            </a:extLst>
          </p:cNvPr>
          <p:cNvSpPr>
            <a:spLocks/>
          </p:cNvSpPr>
          <p:nvPr/>
        </p:nvSpPr>
        <p:spPr>
          <a:xfrm>
            <a:off x="8244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 Lawyer – Governance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8E643328-D8F4-F6EA-2A67-4F18C391F0D0}"/>
              </a:ext>
            </a:extLst>
          </p:cNvPr>
          <p:cNvSpPr>
            <a:spLocks/>
          </p:cNvSpPr>
          <p:nvPr/>
        </p:nvSpPr>
        <p:spPr>
          <a:xfrm>
            <a:off x="1314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– Local Democracy, Registrations and Elections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FEF8B17-1A8D-E6E0-43C9-F63E3F51A0F5}"/>
              </a:ext>
            </a:extLst>
          </p:cNvPr>
          <p:cNvSpPr>
            <a:spLocks/>
          </p:cNvSpPr>
          <p:nvPr/>
        </p:nvSpPr>
        <p:spPr>
          <a:xfrm>
            <a:off x="2700000" y="3610800"/>
            <a:ext cx="1134000" cy="720000"/>
          </a:xfrm>
          <a:prstGeom prst="rect">
            <a:avLst/>
          </a:prstGeom>
          <a:solidFill>
            <a:srgbClr val="99C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</a:t>
            </a: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Contracts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2B61AE01-2699-302A-7C90-5B62A5EB2111}"/>
              </a:ext>
            </a:extLst>
          </p:cNvPr>
          <p:cNvCxnSpPr/>
          <p:nvPr/>
        </p:nvCxnSpPr>
        <p:spPr>
          <a:xfrm>
            <a:off x="6040800" y="3466800"/>
            <a:ext cx="0" cy="144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65C6145D-93A3-5373-B812-85A8A0BCCE51}"/>
              </a:ext>
            </a:extLst>
          </p:cNvPr>
          <p:cNvCxnSpPr/>
          <p:nvPr/>
        </p:nvCxnSpPr>
        <p:spPr>
          <a:xfrm>
            <a:off x="7426800" y="3466800"/>
            <a:ext cx="0" cy="144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9AC4369D-8AAA-0D59-2D9D-6A502D7AB2A4}"/>
              </a:ext>
            </a:extLst>
          </p:cNvPr>
          <p:cNvCxnSpPr/>
          <p:nvPr/>
        </p:nvCxnSpPr>
        <p:spPr>
          <a:xfrm>
            <a:off x="4651200" y="3466800"/>
            <a:ext cx="0" cy="144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5FDECF2C-3FD1-7AF2-2E65-5FE92E025B35}"/>
              </a:ext>
            </a:extLst>
          </p:cNvPr>
          <p:cNvCxnSpPr/>
          <p:nvPr/>
        </p:nvCxnSpPr>
        <p:spPr>
          <a:xfrm>
            <a:off x="3265200" y="3466800"/>
            <a:ext cx="0" cy="144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E5D76D7E-E7D6-CA96-495C-3EE493EF6672}"/>
              </a:ext>
            </a:extLst>
          </p:cNvPr>
          <p:cNvGrpSpPr/>
          <p:nvPr/>
        </p:nvGrpSpPr>
        <p:grpSpPr>
          <a:xfrm>
            <a:off x="4785350" y="1738800"/>
            <a:ext cx="1134000" cy="864000"/>
            <a:chOff x="4777200" y="2602800"/>
            <a:chExt cx="1134000" cy="8640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F0994DA-FD53-1781-3D44-F4AAC507DF8B}"/>
                </a:ext>
              </a:extLst>
            </p:cNvPr>
            <p:cNvCxnSpPr>
              <a:stCxn id="7" idx="2"/>
            </p:cNvCxnSpPr>
            <p:nvPr/>
          </p:nvCxnSpPr>
          <p:spPr>
            <a:xfrm>
              <a:off x="5344200" y="3322800"/>
              <a:ext cx="0" cy="144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CC099C-2F64-984B-120B-4FF1D6133FBF}"/>
                </a:ext>
              </a:extLst>
            </p:cNvPr>
            <p:cNvSpPr>
              <a:spLocks/>
            </p:cNvSpPr>
            <p:nvPr/>
          </p:nvSpPr>
          <p:spPr>
            <a:xfrm>
              <a:off x="4777200" y="2602800"/>
              <a:ext cx="1134000" cy="720000"/>
            </a:xfrm>
            <a:prstGeom prst="rect">
              <a:avLst/>
            </a:prstGeom>
            <a:solidFill>
              <a:srgbClr val="99C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Strategic Director, Resources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684D479-8567-2D82-C9AA-1A3C340B3B0B}"/>
              </a:ext>
            </a:extLst>
          </p:cNvPr>
          <p:cNvGrpSpPr/>
          <p:nvPr/>
        </p:nvGrpSpPr>
        <p:grpSpPr>
          <a:xfrm>
            <a:off x="4785350" y="874800"/>
            <a:ext cx="1134000" cy="864000"/>
            <a:chOff x="4777200" y="2602800"/>
            <a:chExt cx="1134000" cy="864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E0876A2-659F-0DB6-2F6E-C82A72EAD831}"/>
                </a:ext>
              </a:extLst>
            </p:cNvPr>
            <p:cNvCxnSpPr>
              <a:stCxn id="11" idx="2"/>
            </p:cNvCxnSpPr>
            <p:nvPr/>
          </p:nvCxnSpPr>
          <p:spPr>
            <a:xfrm>
              <a:off x="5344200" y="3322800"/>
              <a:ext cx="0" cy="144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7006526-E1C2-BD40-6F37-A056A6A5D8E2}"/>
                </a:ext>
              </a:extLst>
            </p:cNvPr>
            <p:cNvSpPr>
              <a:spLocks/>
            </p:cNvSpPr>
            <p:nvPr/>
          </p:nvSpPr>
          <p:spPr>
            <a:xfrm>
              <a:off x="4777200" y="2602800"/>
              <a:ext cx="1134000" cy="720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Chief Executive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612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London Borough of Southwark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Plant, Ben</dc:creator>
  <cp:lastModifiedBy>penny ransley</cp:lastModifiedBy>
  <cp:revision>236</cp:revision>
  <cp:lastPrinted>2024-07-08T08:40:37Z</cp:lastPrinted>
  <dcterms:created xsi:type="dcterms:W3CDTF">2023-06-23T18:05:58Z</dcterms:created>
  <dcterms:modified xsi:type="dcterms:W3CDTF">2026-05-13T19:17:06Z</dcterms:modified>
</cp:coreProperties>
</file>