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2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9E7A-4FB7-BD26-D0A8-609118772D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8A9CBB-E1AE-AEFF-59C5-A614848410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FFEAA-F067-5469-4E66-104561228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3E107-B450-F6E3-1237-CAF3B467F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BF88D-C1FF-7AA5-7E69-8B95B042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228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FD15E-555E-6830-0B21-03E62EA99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65F2DC-AD52-1CFB-7644-DBB71118DF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63771-B10B-B88A-AC76-60E5723F5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AF709-280A-BF2A-A6AA-960FE9D93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3A5B1-ED82-030B-EBF1-AC05231D4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980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F320CE-ABC3-3B96-F625-9E6943BAA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F2CBD5-20BC-7931-0FC4-E453D8666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2C49A1-4417-CC56-98F6-D08833AE4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B5781-B3AA-8ACB-C5D7-BF4874C41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A155-04B5-FCDB-A8D2-FBF65F7AC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42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4;p13">
            <a:extLst>
              <a:ext uri="{FF2B5EF4-FFF2-40B4-BE49-F238E27FC236}">
                <a16:creationId xmlns:a16="http://schemas.microsoft.com/office/drawing/2014/main" id="{760573E0-2E76-A53A-494A-3480EC06E6AB}"/>
              </a:ext>
            </a:extLst>
          </p:cNvPr>
          <p:cNvSpPr/>
          <p:nvPr userDrawn="1"/>
        </p:nvSpPr>
        <p:spPr>
          <a:xfrm>
            <a:off x="10909160" y="1"/>
            <a:ext cx="1282840" cy="6860017"/>
          </a:xfrm>
          <a:custGeom>
            <a:avLst/>
            <a:gdLst>
              <a:gd name="connsiteX0" fmla="*/ 0 w 1224300"/>
              <a:gd name="connsiteY0" fmla="*/ 0 h 5143500"/>
              <a:gd name="connsiteX1" fmla="*/ 1224300 w 1224300"/>
              <a:gd name="connsiteY1" fmla="*/ 0 h 5143500"/>
              <a:gd name="connsiteX2" fmla="*/ 1224300 w 1224300"/>
              <a:gd name="connsiteY2" fmla="*/ 5143500 h 5143500"/>
              <a:gd name="connsiteX3" fmla="*/ 0 w 1224300"/>
              <a:gd name="connsiteY3" fmla="*/ 5143500 h 5143500"/>
              <a:gd name="connsiteX4" fmla="*/ 0 w 1224300"/>
              <a:gd name="connsiteY4" fmla="*/ 0 h 5143500"/>
              <a:gd name="connsiteX0" fmla="*/ 866692 w 1224300"/>
              <a:gd name="connsiteY0" fmla="*/ 0 h 5151452"/>
              <a:gd name="connsiteX1" fmla="*/ 1224300 w 1224300"/>
              <a:gd name="connsiteY1" fmla="*/ 7952 h 5151452"/>
              <a:gd name="connsiteX2" fmla="*/ 1224300 w 1224300"/>
              <a:gd name="connsiteY2" fmla="*/ 5151452 h 5151452"/>
              <a:gd name="connsiteX3" fmla="*/ 0 w 1224300"/>
              <a:gd name="connsiteY3" fmla="*/ 5151452 h 5151452"/>
              <a:gd name="connsiteX4" fmla="*/ 866692 w 1224300"/>
              <a:gd name="connsiteY4" fmla="*/ 0 h 5151452"/>
              <a:gd name="connsiteX0" fmla="*/ 866692 w 1224300"/>
              <a:gd name="connsiteY0" fmla="*/ 0 h 5145057"/>
              <a:gd name="connsiteX1" fmla="*/ 1224300 w 1224300"/>
              <a:gd name="connsiteY1" fmla="*/ 1557 h 5145057"/>
              <a:gd name="connsiteX2" fmla="*/ 1224300 w 1224300"/>
              <a:gd name="connsiteY2" fmla="*/ 5145057 h 5145057"/>
              <a:gd name="connsiteX3" fmla="*/ 0 w 1224300"/>
              <a:gd name="connsiteY3" fmla="*/ 5145057 h 5145057"/>
              <a:gd name="connsiteX4" fmla="*/ 866692 w 1224300"/>
              <a:gd name="connsiteY4" fmla="*/ 0 h 5145057"/>
              <a:gd name="connsiteX0" fmla="*/ 751592 w 1224300"/>
              <a:gd name="connsiteY0" fmla="*/ 4837 h 5143500"/>
              <a:gd name="connsiteX1" fmla="*/ 1224300 w 1224300"/>
              <a:gd name="connsiteY1" fmla="*/ 0 h 5143500"/>
              <a:gd name="connsiteX2" fmla="*/ 1224300 w 1224300"/>
              <a:gd name="connsiteY2" fmla="*/ 5143500 h 5143500"/>
              <a:gd name="connsiteX3" fmla="*/ 0 w 1224300"/>
              <a:gd name="connsiteY3" fmla="*/ 5143500 h 5143500"/>
              <a:gd name="connsiteX4" fmla="*/ 751592 w 1224300"/>
              <a:gd name="connsiteY4" fmla="*/ 4837 h 5143500"/>
              <a:gd name="connsiteX0" fmla="*/ 240040 w 712748"/>
              <a:gd name="connsiteY0" fmla="*/ 4837 h 5143500"/>
              <a:gd name="connsiteX1" fmla="*/ 712748 w 712748"/>
              <a:gd name="connsiteY1" fmla="*/ 0 h 5143500"/>
              <a:gd name="connsiteX2" fmla="*/ 712748 w 712748"/>
              <a:gd name="connsiteY2" fmla="*/ 5143500 h 5143500"/>
              <a:gd name="connsiteX3" fmla="*/ 0 w 712748"/>
              <a:gd name="connsiteY3" fmla="*/ 5130711 h 5143500"/>
              <a:gd name="connsiteX4" fmla="*/ 240040 w 712748"/>
              <a:gd name="connsiteY4" fmla="*/ 4837 h 5143500"/>
              <a:gd name="connsiteX0" fmla="*/ 489422 w 962130"/>
              <a:gd name="connsiteY0" fmla="*/ 4837 h 5143500"/>
              <a:gd name="connsiteX1" fmla="*/ 962130 w 962130"/>
              <a:gd name="connsiteY1" fmla="*/ 0 h 5143500"/>
              <a:gd name="connsiteX2" fmla="*/ 962130 w 962130"/>
              <a:gd name="connsiteY2" fmla="*/ 5143500 h 5143500"/>
              <a:gd name="connsiteX3" fmla="*/ 0 w 962130"/>
              <a:gd name="connsiteY3" fmla="*/ 5137106 h 5143500"/>
              <a:gd name="connsiteX4" fmla="*/ 489422 w 962130"/>
              <a:gd name="connsiteY4" fmla="*/ 4837 h 5143500"/>
              <a:gd name="connsiteX0" fmla="*/ 486247 w 962130"/>
              <a:gd name="connsiteY0" fmla="*/ 0 h 5145013"/>
              <a:gd name="connsiteX1" fmla="*/ 962130 w 962130"/>
              <a:gd name="connsiteY1" fmla="*/ 1513 h 5145013"/>
              <a:gd name="connsiteX2" fmla="*/ 962130 w 962130"/>
              <a:gd name="connsiteY2" fmla="*/ 5145013 h 5145013"/>
              <a:gd name="connsiteX3" fmla="*/ 0 w 962130"/>
              <a:gd name="connsiteY3" fmla="*/ 5138619 h 5145013"/>
              <a:gd name="connsiteX4" fmla="*/ 486247 w 962130"/>
              <a:gd name="connsiteY4" fmla="*/ 0 h 514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2130" h="5145013">
                <a:moveTo>
                  <a:pt x="486247" y="0"/>
                </a:moveTo>
                <a:lnTo>
                  <a:pt x="962130" y="1513"/>
                </a:lnTo>
                <a:lnTo>
                  <a:pt x="962130" y="5145013"/>
                </a:lnTo>
                <a:lnTo>
                  <a:pt x="0" y="5138619"/>
                </a:lnTo>
                <a:lnTo>
                  <a:pt x="486247" y="0"/>
                </a:lnTo>
                <a:close/>
              </a:path>
            </a:pathLst>
          </a:custGeom>
          <a:solidFill>
            <a:srgbClr val="5F3E94">
              <a:alpha val="2000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0881011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0881011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 descr="A purple text on a black background&#10;&#10;Description automatically generated">
            <a:extLst>
              <a:ext uri="{FF2B5EF4-FFF2-40B4-BE49-F238E27FC236}">
                <a16:creationId xmlns:a16="http://schemas.microsoft.com/office/drawing/2014/main" id="{D2ACFA7B-544F-276F-86B2-399F4A392F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2847" y="6180901"/>
            <a:ext cx="1764164" cy="39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09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A3B3E-9F1F-F6CF-366E-26B117A6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D2ACE-5A92-BB54-19B7-C02053313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F9BB4-6FE9-BB5C-5156-A14D80DCA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2933D-9F58-FC61-E7CF-FD77F4282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09D6E-A952-EDB7-1CF9-C09FB08C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019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54328-8AC8-7CF2-56A1-44C974A72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9BFA92-A3D4-E307-66A5-C32625531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DE059-853E-4D4D-D37C-78CC2324D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1F7E1-B753-A79F-FFF2-0B2F51629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6EFBF-2BC4-3144-021B-2903F3396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21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2410E-0CCF-77A0-A31A-9C8339239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256EB-5979-B988-9897-15DC729C17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72B83-1F44-8B60-A1FD-3AB1C6B51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73325-E09D-52C8-529E-2BA3E6A09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978AB-DA48-45B5-5500-5C1856307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73890-D93F-5A55-3612-4BEED0F9F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53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BBB83-0102-B745-B4C3-0C496D8B3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FAF01-F8BD-A11A-2649-05DD6D627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4BC8F-0D3B-17E1-83D7-B8DA798DF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399FFF-27AE-0042-AFB2-457F534FF7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227EFA-E904-6605-F5E8-0E2B83339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863724-3F3B-AAC2-7681-0232C8C75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A460F9-C1D6-9D58-676A-5A1C217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A10518-42CB-A718-3C7E-6591A186F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95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5357D-E9B1-171D-4AB5-EE7D971D6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A6E053-7631-1256-54C7-CFAD8FFD5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3ECE4-D1A3-3315-3367-244DA8BF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89039F-983C-82F2-1EEE-CFD27A634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38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34DDF3-782E-0768-20A8-30BB1BB0B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32E26D-05C6-5CE5-74B7-AC3F42AD1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AAFB1C-F29E-EBC9-D9EC-1EE9116B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261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203E1-841D-2C3C-9281-5C4AF696F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F7BD8-02D8-0832-0829-0B10EA7A0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008D7B-5A13-8CDE-C2D1-7A2C620FC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14B6C6-1843-5B07-8F99-C1B3FD708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E7476-43D8-6818-1A36-A43343CE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96F085-DE24-A4AF-1E6B-703392A47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7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6329C-48C2-0B36-915F-43141A58B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3ED0C3-5828-BF16-00EE-7A90D4BA6E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BD72AD-961C-70FC-742F-4F692B71D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9780C-3297-DBED-5993-A0F9FE65B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0281C8-E00F-42A1-12FB-87F1EBAD9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CF4795-6CD5-4D95-8CE1-B15399355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53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3C8B05-8D6D-5CE7-AFEC-A66028FFD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81742-C3B8-B848-4CFE-5D27A2E94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A720-B66E-4D9D-B726-04C732BEC7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1FDC1-0630-4CCB-BFB7-FBB30302D19E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8CC1A-04C9-6D8C-F452-795F96948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50401-D93D-1D03-8B5E-38D3E00A1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724C36-3FE5-4ABE-8250-29F3A55A93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20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7DB02A9-F032-2DDC-94FA-87E25BFBC1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686745"/>
              </p:ext>
            </p:extLst>
          </p:nvPr>
        </p:nvGraphicFramePr>
        <p:xfrm>
          <a:off x="4389892" y="989313"/>
          <a:ext cx="2743552" cy="8956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208">
                  <a:extLst>
                    <a:ext uri="{9D8B030D-6E8A-4147-A177-3AD203B41FA5}">
                      <a16:colId xmlns:a16="http://schemas.microsoft.com/office/drawing/2014/main" val="3265860978"/>
                    </a:ext>
                  </a:extLst>
                </a:gridCol>
                <a:gridCol w="1918344">
                  <a:extLst>
                    <a:ext uri="{9D8B030D-6E8A-4147-A177-3AD203B41FA5}">
                      <a16:colId xmlns:a16="http://schemas.microsoft.com/office/drawing/2014/main" val="1757791248"/>
                    </a:ext>
                  </a:extLst>
                </a:gridCol>
              </a:tblGrid>
              <a:tr h="34226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Executive Director </a:t>
                      </a:r>
                    </a:p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Housing &amp; Sustainable Development</a:t>
                      </a:r>
                    </a:p>
                  </a:txBody>
                  <a:tcPr marL="29239" marR="29239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>
                        <a:latin typeface="+mn-lt"/>
                      </a:endParaRPr>
                    </a:p>
                  </a:txBody>
                  <a:tcPr marL="96012" marR="96012" marT="48006" marB="48006"/>
                </a:tc>
                <a:extLst>
                  <a:ext uri="{0D108BD9-81ED-4DB2-BD59-A6C34878D82A}">
                    <a16:rowId xmlns:a16="http://schemas.microsoft.com/office/drawing/2014/main" val="46657085"/>
                  </a:ext>
                </a:extLst>
              </a:tr>
              <a:tr h="206108">
                <a:tc>
                  <a:txBody>
                    <a:bodyPr/>
                    <a:lstStyle/>
                    <a:p>
                      <a:endParaRPr lang="en-GB" sz="900">
                        <a:latin typeface="+mn-lt"/>
                      </a:endParaRPr>
                    </a:p>
                  </a:txBody>
                  <a:tcPr marL="69953" marR="69953" marT="34977" marB="34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Jeremy Smalley</a:t>
                      </a:r>
                    </a:p>
                  </a:txBody>
                  <a:tcPr marL="69953" marR="69953" marT="34977" marB="34977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3406442"/>
                  </a:ext>
                </a:extLst>
              </a:tr>
              <a:tr h="206108">
                <a:tc>
                  <a:txBody>
                    <a:bodyPr/>
                    <a:lstStyle/>
                    <a:p>
                      <a:endParaRPr lang="en-GB" sz="900" dirty="0">
                        <a:latin typeface="+mn-lt"/>
                      </a:endParaRPr>
                    </a:p>
                  </a:txBody>
                  <a:tcPr marL="69953" marR="69953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latin typeface="+mn-lt"/>
                      </a:endParaRPr>
                    </a:p>
                  </a:txBody>
                  <a:tcPr marL="69953" marR="69953" marT="34977" marB="3497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02565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E187A4E-AC0E-C229-DB35-FB1195BBA7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438419"/>
              </p:ext>
            </p:extLst>
          </p:nvPr>
        </p:nvGraphicFramePr>
        <p:xfrm>
          <a:off x="1307410" y="2359126"/>
          <a:ext cx="2406534" cy="6515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4704">
                  <a:extLst>
                    <a:ext uri="{9D8B030D-6E8A-4147-A177-3AD203B41FA5}">
                      <a16:colId xmlns:a16="http://schemas.microsoft.com/office/drawing/2014/main" val="3265860978"/>
                    </a:ext>
                  </a:extLst>
                </a:gridCol>
                <a:gridCol w="1821830">
                  <a:extLst>
                    <a:ext uri="{9D8B030D-6E8A-4147-A177-3AD203B41FA5}">
                      <a16:colId xmlns:a16="http://schemas.microsoft.com/office/drawing/2014/main" val="1757791248"/>
                    </a:ext>
                  </a:extLst>
                </a:gridCol>
              </a:tblGrid>
              <a:tr h="19534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Director of Regeneration &amp; Planning</a:t>
                      </a:r>
                    </a:p>
                  </a:txBody>
                  <a:tcPr marL="29239" marR="29239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>
                        <a:latin typeface="+mn-lt"/>
                      </a:endParaRPr>
                    </a:p>
                  </a:txBody>
                  <a:tcPr marL="96012" marR="96012" marT="48006" marB="48006"/>
                </a:tc>
                <a:extLst>
                  <a:ext uri="{0D108BD9-81ED-4DB2-BD59-A6C34878D82A}">
                    <a16:rowId xmlns:a16="http://schemas.microsoft.com/office/drawing/2014/main" val="46657085"/>
                  </a:ext>
                </a:extLst>
              </a:tr>
              <a:tr h="20425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MGT5</a:t>
                      </a:r>
                    </a:p>
                  </a:txBody>
                  <a:tcPr marL="29239" marR="0" marT="34977" marB="34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7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9953" marR="69953" marT="34977" marB="34977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3406442"/>
                  </a:ext>
                </a:extLst>
              </a:tr>
              <a:tr h="194497">
                <a:tc>
                  <a:txBody>
                    <a:bodyPr/>
                    <a:lstStyle/>
                    <a:p>
                      <a:endParaRPr lang="en-GB" sz="700" dirty="0">
                        <a:latin typeface="+mn-lt"/>
                      </a:endParaRPr>
                    </a:p>
                  </a:txBody>
                  <a:tcPr marL="29239" marR="0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>
                        <a:latin typeface="+mn-lt"/>
                      </a:endParaRPr>
                    </a:p>
                  </a:txBody>
                  <a:tcPr marL="69953" marR="69953" marT="34977" marB="3497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02565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F947656-DCD1-A17D-FF40-6D12792358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801479"/>
              </p:ext>
            </p:extLst>
          </p:nvPr>
        </p:nvGraphicFramePr>
        <p:xfrm>
          <a:off x="4389894" y="2359126"/>
          <a:ext cx="2743552" cy="6515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588">
                  <a:extLst>
                    <a:ext uri="{9D8B030D-6E8A-4147-A177-3AD203B41FA5}">
                      <a16:colId xmlns:a16="http://schemas.microsoft.com/office/drawing/2014/main" val="3265860978"/>
                    </a:ext>
                  </a:extLst>
                </a:gridCol>
                <a:gridCol w="2076964">
                  <a:extLst>
                    <a:ext uri="{9D8B030D-6E8A-4147-A177-3AD203B41FA5}">
                      <a16:colId xmlns:a16="http://schemas.microsoft.com/office/drawing/2014/main" val="1757791248"/>
                    </a:ext>
                  </a:extLst>
                </a:gridCol>
              </a:tblGrid>
              <a:tr h="2100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bg1"/>
                          </a:solidFill>
                        </a:rPr>
                        <a:t>Director of Housing </a:t>
                      </a:r>
                    </a:p>
                  </a:txBody>
                  <a:tcPr marL="29239" marR="29239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>
                        <a:latin typeface="+mn-lt"/>
                      </a:endParaRPr>
                    </a:p>
                  </a:txBody>
                  <a:tcPr marL="96012" marR="96012" marT="48006" marB="48006"/>
                </a:tc>
                <a:extLst>
                  <a:ext uri="{0D108BD9-81ED-4DB2-BD59-A6C34878D82A}">
                    <a16:rowId xmlns:a16="http://schemas.microsoft.com/office/drawing/2014/main" val="46657085"/>
                  </a:ext>
                </a:extLst>
              </a:tr>
              <a:tr h="20425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MGT5</a:t>
                      </a:r>
                    </a:p>
                  </a:txBody>
                  <a:tcPr marL="29239" marR="0" marT="34977" marB="34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7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9953" marR="69953" marT="34977" marB="34977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3406442"/>
                  </a:ext>
                </a:extLst>
              </a:tr>
              <a:tr h="194497">
                <a:tc>
                  <a:txBody>
                    <a:bodyPr/>
                    <a:lstStyle/>
                    <a:p>
                      <a:endParaRPr lang="en-GB" sz="700" dirty="0">
                        <a:latin typeface="+mn-lt"/>
                      </a:endParaRPr>
                    </a:p>
                  </a:txBody>
                  <a:tcPr marL="29239" marR="0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>
                        <a:latin typeface="+mn-lt"/>
                      </a:endParaRPr>
                    </a:p>
                  </a:txBody>
                  <a:tcPr marL="69953" marR="69953" marT="34977" marB="3497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02565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4A1FEA9-5281-91C6-07E2-C3D15183E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397566"/>
              </p:ext>
            </p:extLst>
          </p:nvPr>
        </p:nvGraphicFramePr>
        <p:xfrm>
          <a:off x="7705897" y="2362106"/>
          <a:ext cx="2481349" cy="6515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6341">
                  <a:extLst>
                    <a:ext uri="{9D8B030D-6E8A-4147-A177-3AD203B41FA5}">
                      <a16:colId xmlns:a16="http://schemas.microsoft.com/office/drawing/2014/main" val="3265860978"/>
                    </a:ext>
                  </a:extLst>
                </a:gridCol>
                <a:gridCol w="1735008">
                  <a:extLst>
                    <a:ext uri="{9D8B030D-6E8A-4147-A177-3AD203B41FA5}">
                      <a16:colId xmlns:a16="http://schemas.microsoft.com/office/drawing/2014/main" val="1757791248"/>
                    </a:ext>
                  </a:extLst>
                </a:gridCol>
              </a:tblGrid>
              <a:tr h="19772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bg1"/>
                          </a:solidFill>
                        </a:rPr>
                        <a:t>Director of Property &amp; Major Projects</a:t>
                      </a:r>
                    </a:p>
                  </a:txBody>
                  <a:tcPr marL="29239" marR="29239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>
                        <a:latin typeface="+mn-lt"/>
                      </a:endParaRPr>
                    </a:p>
                  </a:txBody>
                  <a:tcPr marL="96012" marR="96012" marT="48006" marB="48006"/>
                </a:tc>
                <a:extLst>
                  <a:ext uri="{0D108BD9-81ED-4DB2-BD59-A6C34878D82A}">
                    <a16:rowId xmlns:a16="http://schemas.microsoft.com/office/drawing/2014/main" val="46657085"/>
                  </a:ext>
                </a:extLst>
              </a:tr>
              <a:tr h="204256">
                <a:tc>
                  <a:txBody>
                    <a:bodyPr/>
                    <a:lstStyle/>
                    <a:p>
                      <a:r>
                        <a:rPr lang="en-GB" sz="700" dirty="0">
                          <a:latin typeface="+mn-lt"/>
                        </a:rPr>
                        <a:t>MGT5</a:t>
                      </a:r>
                    </a:p>
                  </a:txBody>
                  <a:tcPr marL="69953" marR="69953" marT="34977" marB="3497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7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69953" marR="69953" marT="34977" marB="34977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83406442"/>
                  </a:ext>
                </a:extLst>
              </a:tr>
              <a:tr h="194497"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L="69953" marR="69953" marT="34977" marB="3497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L="69953" marR="69953" marT="34977" marB="34977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025657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1E968181-A6C9-2A54-5EAB-14100C086407}"/>
              </a:ext>
            </a:extLst>
          </p:cNvPr>
          <p:cNvSpPr txBox="1"/>
          <p:nvPr/>
        </p:nvSpPr>
        <p:spPr>
          <a:xfrm>
            <a:off x="1307410" y="3162992"/>
            <a:ext cx="240653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Housing Development and business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Regeneration \ economic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Morden TC regeneration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Planning Policy including Planning Obligations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Land Charges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Development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Building Control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CD38DE-BA4A-2750-1262-58B1CD2EFBE1}"/>
              </a:ext>
            </a:extLst>
          </p:cNvPr>
          <p:cNvSpPr txBox="1"/>
          <p:nvPr/>
        </p:nvSpPr>
        <p:spPr>
          <a:xfrm>
            <a:off x="4558401" y="3162992"/>
            <a:ext cx="24065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Housing policies, programmes and strategies.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Housing needs and homelessness.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Becoming a HRA landlord.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Housing regulation – licensing, enforcement, environmental health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1B184E-3749-0C9E-3DB2-44720A8817EC}"/>
              </a:ext>
            </a:extLst>
          </p:cNvPr>
          <p:cNvSpPr txBox="1"/>
          <p:nvPr/>
        </p:nvSpPr>
        <p:spPr>
          <a:xfrm>
            <a:off x="7610301" y="3139560"/>
            <a:ext cx="28055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Developing and implementing a rolling asset review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Implementation of a corporate landlord model.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Ensure the council has a compliant estate and fulfils its legal obligations.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Energy procurement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Decarbonisation of our portfolio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Deliver the operational and facilities management of the council’s portfolio.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>
                <a:latin typeface="Aptos" panose="020B0004020202020204" pitchFamily="34" charset="0"/>
              </a:rPr>
              <a:t>Perform the landlord duties and functions with estate management.</a:t>
            </a:r>
          </a:p>
        </p:txBody>
      </p:sp>
    </p:spTree>
    <p:extLst>
      <p:ext uri="{BB962C8B-B14F-4D97-AF65-F5344CB8AC3E}">
        <p14:creationId xmlns:p14="http://schemas.microsoft.com/office/powerpoint/2010/main" val="3572960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E8200B08D0046A949A72DE40D5542" ma:contentTypeVersion="10" ma:contentTypeDescription="Create a new document." ma:contentTypeScope="" ma:versionID="37ace88d93ea27506587088fb09ba7f1">
  <xsd:schema xmlns:xsd="http://www.w3.org/2001/XMLSchema" xmlns:xs="http://www.w3.org/2001/XMLSchema" xmlns:p="http://schemas.microsoft.com/office/2006/metadata/properties" xmlns:ns2="542a4fa9-56d1-4a1c-bd86-6a70123d2389" xmlns:ns3="52176db8-1981-4728-9a62-b73544a741d6" targetNamespace="http://schemas.microsoft.com/office/2006/metadata/properties" ma:root="true" ma:fieldsID="a7107217af4186d373edf1be4cb3a8f8" ns2:_="" ns3:_="">
    <xsd:import namespace="542a4fa9-56d1-4a1c-bd86-6a70123d2389"/>
    <xsd:import namespace="52176db8-1981-4728-9a62-b73544a741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a4fa9-56d1-4a1c-bd86-6a70123d2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240b3e9-79dd-4c64-8818-b882c2284a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176db8-1981-4728-9a62-b73544a741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827418e-ddf6-4cbf-adca-3771d183f239}" ma:internalName="TaxCatchAll" ma:showField="CatchAllData" ma:web="52176db8-1981-4728-9a62-b73544a74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2a4fa9-56d1-4a1c-bd86-6a70123d2389">
      <Terms xmlns="http://schemas.microsoft.com/office/infopath/2007/PartnerControls"/>
    </lcf76f155ced4ddcb4097134ff3c332f>
    <TaxCatchAll xmlns="52176db8-1981-4728-9a62-b73544a741d6" xsi:nil="true"/>
  </documentManagement>
</p:properties>
</file>

<file path=customXml/itemProps1.xml><?xml version="1.0" encoding="utf-8"?>
<ds:datastoreItem xmlns:ds="http://schemas.openxmlformats.org/officeDocument/2006/customXml" ds:itemID="{831C6E93-5937-42C8-8EE6-EB6EB9E98744}"/>
</file>

<file path=customXml/itemProps2.xml><?xml version="1.0" encoding="utf-8"?>
<ds:datastoreItem xmlns:ds="http://schemas.openxmlformats.org/officeDocument/2006/customXml" ds:itemID="{1C757227-A363-4FD6-804E-6E6DD096C4D6}"/>
</file>

<file path=customXml/itemProps3.xml><?xml version="1.0" encoding="utf-8"?>
<ds:datastoreItem xmlns:ds="http://schemas.openxmlformats.org/officeDocument/2006/customXml" ds:itemID="{68450B55-1C0B-4FAA-8A2C-D2B95F00A412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Pippa Hack</dc:creator>
  <cp:lastModifiedBy>penny ransley</cp:lastModifiedBy>
  <cp:revision>2</cp:revision>
  <dcterms:created xsi:type="dcterms:W3CDTF">2026-03-20T19:17:24Z</dcterms:created>
  <dcterms:modified xsi:type="dcterms:W3CDTF">2026-03-20T19:42:48Z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4ce78b5-e67d-4988-b984-f3ad3a177f33_Enabled">
    <vt:lpwstr>true</vt:lpwstr>
  </property>
  <property fmtid="{D5CDD505-2E9C-101B-9397-08002B2CF9AE}" pid="3" name="MSIP_Label_a4ce78b5-e67d-4988-b984-f3ad3a177f33_SetDate">
    <vt:lpwstr>2026-03-20T19:27:49Z</vt:lpwstr>
  </property>
  <property fmtid="{D5CDD505-2E9C-101B-9397-08002B2CF9AE}" pid="4" name="MSIP_Label_a4ce78b5-e67d-4988-b984-f3ad3a177f33_Method">
    <vt:lpwstr>Standard</vt:lpwstr>
  </property>
  <property fmtid="{D5CDD505-2E9C-101B-9397-08002B2CF9AE}" pid="5" name="MSIP_Label_a4ce78b5-e67d-4988-b984-f3ad3a177f33_Name">
    <vt:lpwstr>OFFICIAL</vt:lpwstr>
  </property>
  <property fmtid="{D5CDD505-2E9C-101B-9397-08002B2CF9AE}" pid="6" name="MSIP_Label_a4ce78b5-e67d-4988-b984-f3ad3a177f33_SiteId">
    <vt:lpwstr>b0ee2432-273c-49ed-8722-1c7f3f9f7bb6</vt:lpwstr>
  </property>
  <property fmtid="{D5CDD505-2E9C-101B-9397-08002B2CF9AE}" pid="7" name="MSIP_Label_a4ce78b5-e67d-4988-b984-f3ad3a177f33_ActionId">
    <vt:lpwstr>5b4c8177-5624-4582-89ea-460d7c7a2778</vt:lpwstr>
  </property>
  <property fmtid="{D5CDD505-2E9C-101B-9397-08002B2CF9AE}" pid="8" name="MSIP_Label_a4ce78b5-e67d-4988-b984-f3ad3a177f33_ContentBits">
    <vt:lpwstr>0</vt:lpwstr>
  </property>
  <property fmtid="{D5CDD505-2E9C-101B-9397-08002B2CF9AE}" pid="9" name="MSIP_Label_a4ce78b5-e67d-4988-b984-f3ad3a177f33_Tag">
    <vt:lpwstr>10, 3, 0, 1</vt:lpwstr>
  </property>
  <property fmtid="{D5CDD505-2E9C-101B-9397-08002B2CF9AE}" pid="10" name="ContentTypeId">
    <vt:lpwstr>0x010100790E8200B08D0046A949A72DE40D5542</vt:lpwstr>
  </property>
</Properties>
</file>